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58" r:id="rId4"/>
    <p:sldId id="312" r:id="rId5"/>
    <p:sldId id="313" r:id="rId6"/>
    <p:sldId id="314" r:id="rId7"/>
    <p:sldId id="259" r:id="rId8"/>
    <p:sldId id="269" r:id="rId9"/>
    <p:sldId id="270" r:id="rId10"/>
    <p:sldId id="266" r:id="rId11"/>
    <p:sldId id="260" r:id="rId12"/>
    <p:sldId id="263" r:id="rId13"/>
    <p:sldId id="274" r:id="rId14"/>
    <p:sldId id="275" r:id="rId15"/>
    <p:sldId id="276" r:id="rId16"/>
    <p:sldId id="277" r:id="rId17"/>
    <p:sldId id="278" r:id="rId18"/>
    <p:sldId id="262" r:id="rId19"/>
    <p:sldId id="295" r:id="rId20"/>
    <p:sldId id="282" r:id="rId21"/>
    <p:sldId id="285" r:id="rId22"/>
    <p:sldId id="281" r:id="rId23"/>
    <p:sldId id="286" r:id="rId24"/>
    <p:sldId id="287" r:id="rId25"/>
    <p:sldId id="283" r:id="rId26"/>
    <p:sldId id="267" r:id="rId27"/>
    <p:sldId id="296" r:id="rId28"/>
    <p:sldId id="268" r:id="rId29"/>
    <p:sldId id="265" r:id="rId30"/>
    <p:sldId id="264" r:id="rId31"/>
    <p:sldId id="261" r:id="rId32"/>
    <p:sldId id="271" r:id="rId33"/>
    <p:sldId id="272" r:id="rId34"/>
    <p:sldId id="297" r:id="rId35"/>
    <p:sldId id="298" r:id="rId36"/>
    <p:sldId id="284" r:id="rId37"/>
    <p:sldId id="301" r:id="rId38"/>
    <p:sldId id="300" r:id="rId39"/>
    <p:sldId id="315" r:id="rId40"/>
    <p:sldId id="317" r:id="rId41"/>
    <p:sldId id="316" r:id="rId42"/>
    <p:sldId id="3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pvarin benjanirat" initials="tb" lastIdx="2" clrIdx="0">
    <p:extLst>
      <p:ext uri="{19B8F6BF-5375-455C-9EA6-DF929625EA0E}">
        <p15:presenceInfo xmlns:p15="http://schemas.microsoft.com/office/powerpoint/2012/main" userId="tipvarin benjanir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528" y="-11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ทิพย์วารินทร์ เบ็ญจนิรัตน์" userId="86a3b2f23324f190" providerId="LiveId" clId="{E72B4C52-10E3-4A4D-9548-EB33D118405E}"/>
    <pc:docChg chg="modSld">
      <pc:chgData name="ทิพย์วารินทร์ เบ็ญจนิรัตน์" userId="86a3b2f23324f190" providerId="LiveId" clId="{E72B4C52-10E3-4A4D-9548-EB33D118405E}" dt="2023-12-28T02:41:37.260" v="5" actId="20577"/>
      <pc:docMkLst>
        <pc:docMk/>
      </pc:docMkLst>
      <pc:sldChg chg="modSp mod">
        <pc:chgData name="ทิพย์วารินทร์ เบ็ญจนิรัตน์" userId="86a3b2f23324f190" providerId="LiveId" clId="{E72B4C52-10E3-4A4D-9548-EB33D118405E}" dt="2023-12-28T02:41:37.260" v="5" actId="20577"/>
        <pc:sldMkLst>
          <pc:docMk/>
          <pc:sldMk cId="1398340705" sldId="283"/>
        </pc:sldMkLst>
        <pc:spChg chg="mod">
          <ac:chgData name="ทิพย์วารินทร์ เบ็ญจนิรัตน์" userId="86a3b2f23324f190" providerId="LiveId" clId="{E72B4C52-10E3-4A4D-9548-EB33D118405E}" dt="2023-12-28T02:41:37.260" v="5" actId="20577"/>
          <ac:spMkLst>
            <pc:docMk/>
            <pc:sldMk cId="1398340705" sldId="283"/>
            <ac:spMk id="6" creationId="{E8C9A521-A5DA-4AB0-A153-D25616846A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C528-650F-44A8-A608-A863C9FED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1CADE-AFCA-4AA7-86D0-07F9277F2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35E36-7973-40BD-93EE-053F7FCC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60F2-EB20-4F5B-8B65-C59F8C66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94606-FB53-4862-BC49-752F89AE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4B23-A3B5-47FD-BECE-CBD202DD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05EE3-990C-4B17-8782-81501150C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5AF42-9045-4106-994B-9F350F4F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4473F-85BF-4AAA-A9E9-DF4FF5A7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C3E11-9E15-49DC-BAAF-CFB2BB01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654CE-850E-493D-B430-7D6F8C390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B1B71-4134-4410-9060-A5E4F64A3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9AAB-3843-43B3-B94D-CB2233BE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96241-56F3-4B62-93B3-303415BD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2793-F43D-4E29-ACC6-F3879E02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6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D12C-AE92-4B84-AE35-C432B13E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CD15-5A2A-465E-80B9-6102BAC2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221F-F3BD-416A-B2C1-F2332D97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4EEF4-1C4F-4774-8FED-A0291512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C2301-5BE7-450E-B381-66F5FFD1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DC20-7B2D-4B56-99F6-8F70A832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D8B57-32FF-45D4-ACB5-6161BFEE4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63C79-13D5-46D4-8F76-F0B793D3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8A4D0-4DFF-4B9D-A820-815E392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E3E1-429A-42B3-92BE-0EB5619A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1038-B390-40E2-B8E7-58B96FD4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0E58-5A84-4A30-B733-353E41A56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BAFB8-078E-4740-9702-F81A4CB1D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58459-3A95-4361-AAEB-FDFC4878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460FA-1140-4A3E-95E6-7B0237E3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E2F14-D001-4BF2-92AC-631E50CB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C089-6866-4613-85D2-D6ED3610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D2764-5FBA-4730-846A-42B605721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5A130-F928-42DB-90F1-EDE02658A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F066E-9A5B-4C44-B2D5-07793D6C1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0AEAF-7EF8-47B7-B589-C6F8D6AB0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5DF2B-B28E-4CAF-A930-41D23A30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BC306-B014-4AEF-B17E-BE9B5C75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5473F-5EC9-41DA-AB98-1043BD25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35B9-94F0-4541-AAF2-F7E51DDF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CC57-A567-44E6-BEA7-03D868A5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1C7EF-C0CF-475A-8634-694CBFC7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1DAE6-24EA-4EDC-9F10-8EAC75B7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4C21F-157B-4C25-B4A9-9BD8FDF3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1F1C19-00E3-43BF-BB7A-178FBD25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EDCF4-69E9-4BC0-88A5-2E04C993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4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98A3-D512-4CBC-9FC1-C922232B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C1E42-CACA-4799-82B0-16F2BEF85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93F82-072E-40C5-9E99-2866B0AFB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BD2D9-48C8-44E4-BBD0-35F822C9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CCC26-1DA8-410E-8628-38DBC9DD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AF465-1375-4DB9-9729-D92CA212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0390-3F8A-4BD2-96EC-600E2E30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859F6-7900-4F30-9B1E-10510268E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4F99F-3E7D-4FD9-9E49-321078968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FA166-D6C1-4F46-8FCD-A21AC7B4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6DD2E-94BC-417E-BFA8-FCA738C5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0224B-ED0E-4351-8938-264DE05C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5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D9EA8-A59A-434B-A0B5-9DDA3750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6D3CF-8CB0-466F-A2D5-39D5A0AC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79050-F9B0-42C5-9597-2012B3541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01DE-7783-4E23-8B15-80F927B87DF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3BE68-3B0B-4583-B0EA-7924E4B03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4BED-6C37-42B6-B786-FE860BFEC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72EA-C6D4-4291-9D60-0967ECE1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&#3605;&#3633;&#3623;&#3629;&#3618;&#3656;&#3634;&#3591;&#3585;&#3634;&#3619;&#3648;&#3586;&#3637;&#3618;&#3609;&#3619;&#3634;&#3618;&#3591;&#3634;&#3609;&#3585;&#3634;&#3619;&#3623;&#3636;&#3592;&#3633;&#3618;&#3610;&#3607;&#3607;&#3637;&#3656;%201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F43A-41D9-443A-A9A8-7BC4CCB35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การเขียนโครงร่างวิจัยบทที่ 1</a:t>
            </a:r>
            <a:br>
              <a:rPr lang="th-TH" b="1" dirty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7030A0"/>
                </a:solidFill>
              </a:rPr>
              <a:t>ของวิทยาลัยสหเวชศาสตร์ </a:t>
            </a:r>
            <a:br>
              <a:rPr lang="th-TH" b="1" dirty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7030A0"/>
                </a:solidFill>
              </a:rPr>
              <a:t>มหาวิทยาลัยราชภัฏสวนสุนันทา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24FAE-AAA2-4CB7-B4CE-FA1A75173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2233" y="5076877"/>
            <a:ext cx="4572000" cy="616002"/>
          </a:xfrm>
        </p:spPr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อาจารย์ ดร.ทิพย์วารินทร์  เบ็ญจนิรัตน์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3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69CB-3019-4C6A-93E9-2F836D5B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6" y="365125"/>
            <a:ext cx="10218174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คำถามวิจัย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E314006-4AC2-4C2E-9703-C5C14090F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77064" y="1311240"/>
            <a:ext cx="9721646" cy="52629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การเขียนปัญหาการวิจัย ในรูปคำถามสามารถเขียนได้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ลักษณะ คือ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1. 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ประเด็นคำถามเชิงพรรณนา </a:t>
            </a:r>
            <a:r>
              <a:rPr lang="th-TH" altLang="en-US" sz="2400" dirty="0">
                <a:solidFill>
                  <a:srgbClr val="6666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เป็น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การกำหนดหัวข้อปัญหาวิจัยในรูปคำถามที่ว่า“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อะไรคือ อะไรเป็น”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What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is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การตอบประเด็นคำถามดังกล่าวนี้ แสดงเป็นนัยว่า นักวิจัยจะต้องอาศัยการวิจัยเชิงสำรวจ เช่น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อะไรคือพฤติกรรมแปลกแยกของนิสิต/นักศึกษาที่มีความเบี่ยงเบนทางเพศ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2. 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ประเด็นคำถามเชิงความสัมพันธ์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เป็นการกำหนดหัวข้อปัญหาวิจัย ในรูปของคำถามที่มุ่งหาคำตอบว่า “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ตัวแปร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X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มีความสัมพันธ์กับตัวแปร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Y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หรือไม่”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หรือ“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ตัวแปร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X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พยากรณ์ตัวแปร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Y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ได้หรือไม่”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การสืบหาคำตอบของคำถามทั้ง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ประเด็นนี้ แสดงเป็นนัยว่านักวิจัยต้องออกแบบการวิจัยเป็นประเภทการศึกษาสหสัมพันธ์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correlation design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เช่น</a:t>
            </a:r>
            <a:r>
              <a:rPr lang="th-TH" alt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อัตมโนทัศน์ของนักเรียนมีความสัมพันธ์กับผลสัมฤทธิ์ทางการเรียนหรือไม่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3. 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ประเด็นคำถามเชิงเปรียบเทียบ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มุ่งเน้นการเปรียบเทียบพฤติกรรมที่สนใจระหว่างกลุ่มควบคุมที่ดำเนินตามสภาวะปกติและกลุ่มทดลองที่จัดกระทำขึ้น รูปแบบของคำถามประเภทนี้มุ่งหาคำตอบว่า “มีความแตกต่างระหว่างกลุ่มตัวอย่างหรือวิธีการที่นักวิจัยดำเนินการขึ้นหรือไม่”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คำถามวิจัยประเภทนี้ใช้ในการวิจัยเชิงทดลอง(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experimental design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หรือการศึกษาย้อนรอยเปรียบเทียบหาสาเหตุ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causal comparative design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มาใช้ในการสืบค้นหาคำตอบ เช่น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ผู้บริหารโรงพยาบาลศูนย์ดีเด่นและไม่ดีเด่น มีพฤติกรรมการบริหารงานด้านภาวะผู้นำการเปลี่ยนแปลง(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transformational leadership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 การตัดสินใจ และการติดต่อสื่อสารแตกต่างกันหรือไม่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360587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82FC-BB24-424E-8C71-E7551538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26" y="365124"/>
            <a:ext cx="10515600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วัตถุประสงค์ของการวิจัย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8E58-1FAF-4DB4-8C07-BD57D688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1" y="865673"/>
            <a:ext cx="7885471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32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endParaRPr lang="en-US" sz="3200" b="0" i="0" u="none" strike="noStrike" baseline="0" dirty="0"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</a:rPr>
              <a:t> 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เป็นประเด็นข้อสงสัยที่ต้องการศึกษาหาคำตอบ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มาจาก คำถามหลักการวิจัย </a:t>
            </a:r>
            <a:endParaRPr lang="th-TH" sz="3200" b="0" i="0" u="none" strike="noStrike" baseline="0" dirty="0">
              <a:latin typeface="Wingdings" panose="05000000000000000000" pitchFamily="2" charset="2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สอดคล้องและครอบคลุมกับชื่อหัวข้อเรื่อง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จำนวนข้อ ไม่มากเกินไป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เมื่อวิจัยเสร็จแล้ว ต้องได้คำตอบทุกข้อ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9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7F65-CE2A-4EAB-9270-C6C59B16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8" y="365125"/>
            <a:ext cx="10247671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สมมติฐานของการวิจัย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7E5E-D9C0-4600-85DA-89B734E1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5" y="1690688"/>
            <a:ext cx="9837176" cy="4351338"/>
          </a:xfrm>
        </p:spPr>
        <p:txBody>
          <a:bodyPr/>
          <a:lstStyle/>
          <a:p>
            <a:pPr algn="l"/>
            <a:endParaRPr lang="en-US" sz="800" b="1" i="0" u="none" strike="noStrike" baseline="0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i="0" u="none" strike="noStrike" baseline="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คือ ข้อความที่แสดงความสัมพันธ์ระหว่างตัวแปร 2 ตัวขึ้นไป เพื่ออธิบายข้อเท็จจริง </a:t>
            </a:r>
            <a:r>
              <a:rPr lang="th-TH" sz="3600" b="1" i="0" u="none" strike="noStrike" baseline="0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3600" b="1" i="0" u="none" strike="noStrike" baseline="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เงื่อนไข หรือพฤติกรรม ที่ต้องการทดสอบว่าเป็นความจริงหรือไม่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42D8E-FEC2-43DB-83A6-A822B51C9511}"/>
              </a:ext>
            </a:extLst>
          </p:cNvPr>
          <p:cNvSpPr txBox="1"/>
          <p:nvPr/>
        </p:nvSpPr>
        <p:spPr>
          <a:xfrm>
            <a:off x="3317156" y="3038082"/>
            <a:ext cx="84815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ความจำเป็นของการมีสมมติฐาน </a:t>
            </a:r>
          </a:p>
          <a:p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ช่วยระบุว่าจะต้องเก็บข้อมูลที่เป็นตัวแปรใดบ้าง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การวิจัยเชิงปริมาณ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- ส่วนใหญ่จะมีการตั้งสมมติฐาน </a:t>
            </a:r>
            <a:endParaRPr lang="th-TH" sz="3600" b="0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b="0" i="0" u="none" strike="noStrike" baseline="0" dirty="0">
                <a:latin typeface="Wingdings" panose="05000000000000000000" pitchFamily="2" charset="2"/>
                <a:cs typeface="AngsanaUPC" panose="02020603050405020304" pitchFamily="18" charset="-34"/>
              </a:rPr>
              <a:t>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การวิจัยเชิงคุณภาพ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- จะมีหรืออาจ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ไม่จำเป็น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ต้องมีสมมติฐานก็ได้ </a:t>
            </a:r>
            <a:endParaRPr lang="th-TH" sz="3600" b="0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853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23DE-CC69-4506-8E86-B4D80B4A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76" y="365125"/>
            <a:ext cx="10232923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วิธีการสร้างสมมติฐาน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4063-AC0D-4C89-8278-1195226C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064" y="1690688"/>
            <a:ext cx="8554065" cy="4351338"/>
          </a:xfrm>
        </p:spPr>
        <p:txBody>
          <a:bodyPr>
            <a:norm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AutoNum type="arabicParenR"/>
            </a:pPr>
            <a:r>
              <a:rPr lang="th-TH" sz="40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สมมติฐานแบบ</a:t>
            </a:r>
            <a:r>
              <a:rPr lang="th-TH" sz="40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อุปมาน </a:t>
            </a:r>
            <a:r>
              <a:rPr lang="th-TH" sz="40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000" b="1" i="0" u="none" strike="noStrike" baseline="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Inductive hypothesis)</a:t>
            </a:r>
            <a:endParaRPr lang="th-TH" sz="4000" b="1" i="0" u="none" strike="noStrike" baseline="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40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0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40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สร้างจากความสัมพันธ์ของข้อเท็จจริงที่สังเกตได้ </a:t>
            </a:r>
          </a:p>
          <a:p>
            <a:pPr marL="0" indent="0">
              <a:buNone/>
            </a:pPr>
            <a:r>
              <a:rPr lang="th-TH" sz="40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2)  สมมติฐานแบบ</a:t>
            </a:r>
            <a:r>
              <a:rPr lang="th-TH" sz="40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อนุมาน </a:t>
            </a:r>
            <a:r>
              <a:rPr lang="th-TH" sz="4000" b="1" i="0" u="none" strike="noStrike" baseline="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4000" b="1" i="0" u="none" strike="noStrike" baseline="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Deductive hypothesis) </a:t>
            </a:r>
            <a:endParaRPr lang="th-TH" sz="4000" b="1" i="0" u="none" strike="noStrike" baseline="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40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40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สร้างจากความรู้ที่ได้จากทฤษฎี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336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3CC9-86F2-4E7D-A0E2-295A6E7C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65125"/>
            <a:ext cx="10188677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วิธีการเขียนสมมติฐาน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32D3-1401-4B76-876B-8DF99279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019" y="1557953"/>
            <a:ext cx="8517193" cy="4351338"/>
          </a:xfrm>
        </p:spPr>
        <p:txBody>
          <a:bodyPr/>
          <a:lstStyle/>
          <a:p>
            <a:pPr algn="l"/>
            <a:endParaRPr lang="en-US" sz="9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AutoNum type="arabicParenR"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แบบมีทิศทาง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directional)</a:t>
            </a:r>
            <a:endParaRPr lang="th-TH" sz="3600" b="1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514350" indent="-514350">
              <a:buAutoNum type="arabicParenR"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แบบไม่มีทิศทาง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non-directional) </a:t>
            </a:r>
            <a:endParaRPr lang="th-TH" sz="3600" b="1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จำนวนข้อสมมติฐาน </a:t>
            </a:r>
          </a:p>
          <a:p>
            <a:pPr marL="0" indent="0">
              <a:buNone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= ประเด็นที่ต้องการวิจัย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(ไม่มีหลักเกณฑ์ที่ชัดเจนแน่นอนว่าจะมีกี่ข้อ ทั้งนี้ขึ้นอยู่กับประเด็นที่สงสัยที่ต้องการทดสอบสมมติฐาน)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391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8446-59C5-4967-A079-ACC4F532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65125"/>
            <a:ext cx="10188677" cy="1325563"/>
          </a:xfrm>
        </p:spPr>
        <p:txBody>
          <a:bodyPr/>
          <a:lstStyle/>
          <a:p>
            <a:br>
              <a:rPr lang="en-US" sz="105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ลักษณะของสมมติฐานที่ดี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5A8F-58B2-4E0A-A75A-B3C59EAB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155" y="1690688"/>
            <a:ext cx="7978877" cy="4796401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กำหนดตัวแปรอิสระและตัวแปรตาม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ควรระบุทิศทางความสัมพันธ์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th-TH" sz="3600" b="1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ระยะทาง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จากบ้านถึงโรงโม่หินที่ใกล้ จะมีผลต่อ</a:t>
            </a:r>
            <a:r>
              <a:rPr lang="th-TH" sz="3600" b="1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ปริมาณฝุ่น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ที่ได้รับ</a:t>
            </a:r>
            <a:r>
              <a:rPr lang="th-TH" sz="3600" b="1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มากกว่า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ระยะไกล </a:t>
            </a:r>
          </a:p>
          <a:p>
            <a:pPr marL="0" indent="0" algn="thaiDist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</a:t>
            </a:r>
            <a:r>
              <a:rPr lang="th-TH" sz="3600" b="1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อิสระ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มีตัวเดียวหรือหลายตัวก็ได้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นักเรียนที่มีความรู้น้อยกว่าและมีทัศนคติทางลบ จะเป็นสาเหตุของการทิ้งขยะผิดวิธีมากกว่านักเรียนที่มีความรู้มากและมีทัศนคติทางบวก</a:t>
            </a:r>
            <a:endParaRPr lang="en-US" sz="105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 algn="thaiDist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</a:rPr>
              <a:t>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</a:t>
            </a:r>
            <a:r>
              <a:rPr lang="th-TH" sz="3600" b="1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</a:t>
            </a:r>
            <a:r>
              <a:rPr lang="th-TH" sz="3600" b="1" i="1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จะมี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ตัวเดียวหรือหลายตัวก็ได้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การตัดไม้ ทำให้เกิดความแห้งแล้ง น้ำท่วม ดินถูกกัดเซาะ </a:t>
            </a:r>
            <a:endParaRPr lang="th-TH" sz="3600" b="0" i="0" u="none" strike="noStrike" baseline="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ทดสอบได้ทั้งในปัจจุบันและอนาคต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เขียนชัดเจน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ใช้ภาษาง่าย ๆ ไม่กำกวม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endParaRPr lang="th-TH" sz="3600" b="0" i="0" u="none" strike="noStrike" baseline="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120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3B95-F823-46D7-83F6-79FB4BB7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18" y="365125"/>
            <a:ext cx="10159181" cy="1325563"/>
          </a:xfrm>
        </p:spPr>
        <p:txBody>
          <a:bodyPr/>
          <a:lstStyle/>
          <a:p>
            <a:br>
              <a:rPr lang="en-US" sz="10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การทดสอบสมมติฐาน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2029D-8F27-424E-A2D6-4CBD1A4F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690687"/>
            <a:ext cx="5842819" cy="444464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05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endParaRPr lang="en-US" sz="1050" b="0" i="0" u="none" strike="noStrike" baseline="0" dirty="0"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วัตถุประสงค์ของการทดสอบ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การเก็บข้อมูลที่ไม่ลำเอียง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การวัดที่ถูกต้องและเหมาะสม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การใช้สถิติที่ถูกต้อง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การแปลผลที่ได้จากการทดสอบ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16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FC61-DE6E-421F-8228-E044FBCB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2" y="365125"/>
            <a:ext cx="10100187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ประโยชน์ของสมมติฐาน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7BFD-69E1-40E4-B6CD-4C45481A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954" y="1690688"/>
            <a:ext cx="6386053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0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ชี้ให้เห็นถึงปัญหาการวิจัยที่แท้จริง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600" dirty="0">
                <a:latin typeface="Wingdings" panose="05000000000000000000" pitchFamily="2" charset="2"/>
                <a:cs typeface="Angsana New" panose="02020603050405020304" pitchFamily="18" charset="-34"/>
              </a:rPr>
              <a:t>     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ช่วยพิจารณาตัวแปร (ข้อมูล) ที่จะศึกษา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ช่วยกำหนดแบบแผนการวิจัย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ช่วยอธิบายข้อเท็จจริงที่ค้นพบ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729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DC97-6FC1-439E-A4E0-A4C22D64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8" y="365125"/>
            <a:ext cx="10247671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ขอบเขตของการวิจัย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8B264-31A0-49EC-A88B-CDAC0EE0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231" y="1454714"/>
            <a:ext cx="8541774" cy="435133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q"/>
            </a:pPr>
            <a:endParaRPr lang="en-US" sz="3200" b="1" i="0" u="none" strike="noStrik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 (Contents)	=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เนื้อหา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P 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Population) </a:t>
            </a: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= </a:t>
            </a: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 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Variable) </a:t>
            </a: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 	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T 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Time) </a:t>
            </a: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r>
              <a:rPr lang="en-US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32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เวลา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40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6517-4FA2-40B2-9041-9318784D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16" y="365125"/>
            <a:ext cx="10129684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 (Contents)	=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เนื้อหา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D7C3-DB9B-4B7D-A573-21B35CE3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826" y="1543203"/>
            <a:ext cx="8662219" cy="5052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คือ การกำหนดขอบเขตของเนื้อหาที่ใช้ในการวิจัย เช่น</a:t>
            </a: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การวิจัยเรื่อง “การศึกษาความต้องการการได้รับสวัสดิการของผู้สูงอายุ “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ขอบเขตเนื้อหา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การวิจยัครั้งนี้เป็นการศึกษาความต้องการการได้รับสวัสดิการของผู้สูงอายุ ในด้านต่าง ๆ ดังนี้</a:t>
            </a:r>
          </a:p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ด้านการแพทย์และสาธารณสุข </a:t>
            </a:r>
          </a:p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2.ด้านการศึกษา และข้อมูลข่าวสาร </a:t>
            </a:r>
          </a:p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 ด้านอาชีพและรายได้ </a:t>
            </a:r>
          </a:p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 ด้านสิ่งอำนวยความสะดวก และความปลอดภัย</a:t>
            </a:r>
          </a:p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5. ด้านที่อยู่อาศัย อาหาร เครื่องนุ่งห่ม และสาธารณูปโภค </a:t>
            </a:r>
          </a:p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6. ด้านกิจกรรมทางสังคม และศาสนา และ </a:t>
            </a:r>
          </a:p>
          <a:p>
            <a:pPr marL="0" indent="0">
              <a:buNone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7. ด้านการสงเคราะห์เบี้ยยังชีพและการจัดการศพตามประเพณี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628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6AB6-08AC-4822-80E6-1CBB6C33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62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6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บทที่ 1 </a:t>
            </a:r>
            <a:r>
              <a:rPr lang="th-TH" sz="66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บทนำ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5552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CD33-807C-4219-87A8-3ECF0F89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365125"/>
            <a:ext cx="10203426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Population)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=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272F-2455-4D66-8A83-4559A1A4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271" y="1655815"/>
            <a:ext cx="7541342" cy="499033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 สมาชิกทั้งหมดที่ต้องการจะศึกษา ซึ่งอาจจะเป็นคน สัตว์ หรือสิ่งของทั้งหมดที่อยู่ในข่ายการพิจารณา </a:t>
            </a:r>
          </a:p>
          <a:p>
            <a:pPr marL="0" indent="0" algn="thaiDist">
              <a:buNone/>
            </a:pPr>
            <a:r>
              <a:rPr lang="th-TH" sz="40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“ การศึกษาค่านิยมทางสังคมของนักเรียนชั้นมัธยมศึกษาปีที่ 5 ในเขตการศึกษา 2 ปีการศึกษา 2563” </a:t>
            </a:r>
          </a:p>
          <a:p>
            <a:pPr marL="0" indent="0" algn="thaiDist">
              <a:buNone/>
            </a:pPr>
            <a:r>
              <a:rPr lang="th-TH" sz="4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 คือ นักเรียนชั้นมัธยมศึกษาปีที่ 5 ในเขตการศึกษา 2 ทุกคน ที่ศึกษาอยู่ในปีการศึกษา 2563</a:t>
            </a:r>
            <a:endParaRPr lang="en-US" sz="4000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855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87D8-89AF-409C-BD01-8A69C91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5" y="2098267"/>
            <a:ext cx="6916994" cy="3107914"/>
          </a:xfrm>
        </p:spPr>
        <p:txBody>
          <a:bodyPr>
            <a:noAutofit/>
          </a:bodyPr>
          <a:lstStyle/>
          <a:p>
            <a:pPr marL="0" indent="0" algn="thaiDist">
              <a:spcAft>
                <a:spcPts val="0"/>
              </a:spcAft>
              <a:buNone/>
            </a:pPr>
            <a:r>
              <a:rPr lang="th-TH" sz="36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คือ สมาชิกบางส่วนของสิ่งที่ผู้วิจัยต้องการจะศึกษา โดยที่บางส่วนของสมาชิกทั้งหมดนี้เป็นตัวแทนของประชากรทั้งหมด </a:t>
            </a: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3600" b="1" i="0" dirty="0"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การเลือกตัวอย่างเพื่อใช้ในการวิจัยมีความสำคัญอย่างยิ่ง </a:t>
            </a:r>
            <a:r>
              <a:rPr lang="th-TH" sz="36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ในการเลือกตัวอย่างจะต้องกระทำด้วยความรอบคอบ</a:t>
            </a:r>
            <a:endParaRPr lang="en-US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06C8C5-437D-44BC-AFB7-125004BE4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010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Sample)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= 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กลุ่มตัวอย่าง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6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B795-FF9F-4C16-969D-54CDA6E7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16" y="365125"/>
            <a:ext cx="10129684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Variable)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7908C-3165-4226-B99D-464897F39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735" y="1459808"/>
            <a:ext cx="9434051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050" b="1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ประเภทของตัวแปร จำแนกได้หลายแบบ ดังนี้</a:t>
            </a:r>
          </a:p>
          <a:p>
            <a:pPr marL="0" indent="0">
              <a:buNone/>
            </a:pPr>
            <a:r>
              <a:rPr lang="th-TH" sz="3600" b="1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6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จำแนก</a:t>
            </a:r>
            <a:r>
              <a:rPr lang="th-TH" sz="3600" b="1" i="1" u="none" strike="noStrike" baseline="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ตัวแปร </a:t>
            </a:r>
            <a:r>
              <a:rPr lang="th-TH" sz="36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ตามบทบาท </a:t>
            </a:r>
          </a:p>
          <a:p>
            <a:pPr marL="514350" indent="-514350">
              <a:buAutoNum type="arabicParenR"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ตัวแปรอิสระ/ตัวแปรต้น (เหตุ) </a:t>
            </a:r>
          </a:p>
          <a:p>
            <a:pPr marL="514350" indent="-514350">
              <a:buAutoNum type="arabicParenR"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ตัวแปรตาม (ผล) </a:t>
            </a:r>
          </a:p>
          <a:p>
            <a:pPr marL="514350" indent="-514350">
              <a:buAutoNum type="arabicParenR"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ตัวแปรควบคุม (ตัวแปรแทรก ตัวแปรภายนอก)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4)   ตัวแปรจัดกระทำ (สิ่งที่ผู้วิจัยสร้างขึ้นเพื่อการวิจัย ในการวิจัยเชิงทดลอง)</a:t>
            </a:r>
            <a:endParaRPr lang="th-TH" sz="3600" b="1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5962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0DE2-26DE-4910-8AFC-58A4749F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974" y="1690687"/>
            <a:ext cx="7774858" cy="4680615"/>
          </a:xfrm>
        </p:spPr>
        <p:txBody>
          <a:bodyPr/>
          <a:lstStyle/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40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จำแนก</a:t>
            </a:r>
            <a:r>
              <a:rPr lang="th-TH" sz="4000" b="1" i="1" u="none" strike="noStrike" baseline="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ตัวแปร </a:t>
            </a:r>
            <a:r>
              <a:rPr lang="th-TH" sz="40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ตามระดับการวัด </a:t>
            </a:r>
          </a:p>
          <a:p>
            <a:pPr marL="0" indent="0">
              <a:buNone/>
            </a:pPr>
            <a:r>
              <a:rPr lang="th-TH" sz="3600" b="1" i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i="0" u="none" strike="noStrike" baseline="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คุณภาพ 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1) กลุ่ม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Nominal) </a:t>
            </a:r>
            <a:endParaRPr lang="th-TH" sz="3600" b="1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2)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อันดับ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Ordinal) </a:t>
            </a:r>
            <a:endParaRPr lang="th-TH" sz="3600" b="1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600" b="1" i="0" u="none" strike="noStrike" baseline="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 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) ช่วง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Interval)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ศูนย์ไม่แท้ (อุณหภูมิ) 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) อัตราส่วน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Ratio)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ศูนย์แท้ (น้ำหนัก) </a:t>
            </a: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2ABB39-4819-459A-BF07-32CF688E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Variable)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 (ต่อ)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0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C4DE-8EFD-48E7-ACFD-F41B30F8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Variable)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 (ต่อ)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D4ECA-3371-409E-8FC0-4E77261F6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020" y="1884618"/>
            <a:ext cx="9057968" cy="4351338"/>
          </a:xfrm>
        </p:spPr>
        <p:txBody>
          <a:bodyPr/>
          <a:lstStyle/>
          <a:p>
            <a:pPr algn="thaiDist"/>
            <a:endParaRPr lang="en-US" sz="10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sz="40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จำแนก</a:t>
            </a:r>
            <a:r>
              <a:rPr lang="th-TH" sz="4000" b="1" i="1" u="none" strike="noStrike" baseline="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ตัวแปร </a:t>
            </a:r>
            <a:r>
              <a:rPr lang="th-TH" sz="4000" b="1" i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ตามประโยชน์ </a:t>
            </a:r>
          </a:p>
          <a:p>
            <a:pPr marL="0" indent="0" algn="thaiDist">
              <a:buNone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i="0" u="none" strike="noStrike" baseline="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1) ตัวแปรมาตรฐาน </a:t>
            </a:r>
            <a:r>
              <a:rPr lang="th-TH" sz="3600" b="1" i="0" u="none" strike="noStrike" baseline="0" dirty="0">
                <a:latin typeface="Times New Roman" panose="02020603050405020304" pitchFamily="18" charset="0"/>
                <a:cs typeface="Angsana New" panose="02020603050405020304" pitchFamily="18" charset="-34"/>
              </a:rPr>
              <a:t>=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คุณสมบัติด้านเศรษฐกิจ สังคม ที่เป็นข้อมูลของกลุ่มตัวอย่าง เช่น เพศ อายุ อาชีพ สถานภาพสมรส รายได้ ฯลฯ </a:t>
            </a:r>
          </a:p>
          <a:p>
            <a:pPr marL="0" indent="0" algn="thaiDist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i="0" u="none" strike="noStrike" baseline="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2) ตัวแปรเชิงนโยบาย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= เพื่อเสนอแนะต่อกิจกรรม โครงการ แผนงาน นโยบายได้ เช่น การมีส่วนร่วม การรับรู้ข้อมูลข่าวสาร ฯลฯ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429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DF8A9-22D2-4828-A250-79CC3706612D}"/>
              </a:ext>
            </a:extLst>
          </p:cNvPr>
          <p:cNvSpPr txBox="1">
            <a:spLocks/>
          </p:cNvSpPr>
          <p:nvPr/>
        </p:nvSpPr>
        <p:spPr>
          <a:xfrm>
            <a:off x="1140541" y="502777"/>
            <a:ext cx="10203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 T (Time) = 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เวลา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9A521-A5DA-4AB0-A153-D25616846AD8}"/>
              </a:ext>
            </a:extLst>
          </p:cNvPr>
          <p:cNvSpPr txBox="1"/>
          <p:nvPr/>
        </p:nvSpPr>
        <p:spPr>
          <a:xfrm>
            <a:off x="1664109" y="2113073"/>
            <a:ext cx="1020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dirty="0">
                <a:solidFill>
                  <a:srgbClr val="111111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มีการกำหนดระยะเวลาในการวิจัยตั้งแต่เริ่มจนสิ้นสุดการวิจัย</a:t>
            </a:r>
          </a:p>
          <a:p>
            <a:r>
              <a:rPr lang="th-TH" sz="3200" b="1" dirty="0">
                <a:solidFill>
                  <a:srgbClr val="11111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</a:t>
            </a:r>
            <a:r>
              <a:rPr lang="th-TH" sz="3200" b="1" i="0" dirty="0">
                <a:solidFill>
                  <a:srgbClr val="111111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ระยะเวลาในการดำเนินการวิจัย ตั้งแต่เดือน ธันวาคม พ.ศ.256</a:t>
            </a:r>
            <a:r>
              <a:rPr lang="th-TH" sz="3200" b="1" dirty="0">
                <a:solidFill>
                  <a:srgbClr val="11111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</a:t>
            </a:r>
            <a:r>
              <a:rPr lang="th-TH" sz="3200" b="1" i="0" dirty="0">
                <a:solidFill>
                  <a:srgbClr val="111111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ถึง สิงหาคม พ.ศ. 2567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834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998B-EECD-4A13-87EA-DBA9C1E2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65125"/>
            <a:ext cx="10188677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ข้อตกลงเบื้องต้น (ถ้ามี)</a:t>
            </a:r>
            <a:br>
              <a:rPr lang="th-TH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F3621-4A4C-4AC4-A9E3-E5532C47A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310" y="1484211"/>
            <a:ext cx="8694174" cy="4351338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	บางครั้งผู้วิจัยจำเป็นต้องกำหนดข้อตกลงเบื้องต้นของการวิจัยไว้ 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เป็นการระบุสิ่งที่ผู้วิจัยต้องการให้ผู้อ่านเข้าใจและยอมรับตรงกัน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โดยไม่ต้องมีการพิสูจน์ งานวิจัยบางฉบับอาจไม่มีเหตุการณ์  หรือสิ่งที่จะกำหนดเป็นข้อตกลงเบื้องต้นก็ได้   ข้อตกลงเบื้องต้นอาจเป็นการตกลงเกี่ยวกับตัวแปร การจัดกระทำข้อมูล วิธีการวิจัย หรือกลุ่มตัวอย่าง </a:t>
            </a:r>
          </a:p>
          <a:p>
            <a:pPr algn="thaiDist"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การเขียนข้อตกลงเบื้องต้นมีจุดประสงค์เพื่อให้ผู้อ่านทำความเข้าใจกับกระบวนการวิจัย และผลของการวิจัย  โดยไม่มีข้อขัดแย้งในภายหลัง </a:t>
            </a:r>
          </a:p>
          <a:p>
            <a:pPr algn="thaiDist">
              <a:buFont typeface="Wingdings" panose="05000000000000000000" pitchFamily="2" charset="2"/>
              <a:buChar char="Ø"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โดยตกลงเงื่อนไขตามความเป็นจริงไว้เสียก่อน อย่างไรก็ตามสิ่งที่ควรระลึกถึงคือไม่ควรตกลงเกินขอบเขตที่ควรจะตกลงได้ </a:t>
            </a:r>
          </a:p>
          <a:p>
            <a:pPr marL="0" indent="0" algn="thaiDist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202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4970F8A-A27A-4AC1-9DF9-1FE8CC16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266" y="424525"/>
            <a:ext cx="7597468" cy="42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en-US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เกณฑ์มาตรฐานการเขียนข้อตกลงเบื้องต้น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H SarabunPSK" panose="020B0500040200020003" pitchFamily="34" charset="-34"/>
              <a:ea typeface="Arial" panose="020B060402020202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1. </a:t>
            </a:r>
            <a:r>
              <a:rPr kumimoji="0" lang="th-T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เขียนข้อตกลงเบื้องต้นเฉพาะที่จำเป็น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rial" panose="020B060402020202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ต้องไม่นำเอาข้อบกพร่อง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  </a:t>
            </a:r>
            <a:r>
              <a:rPr kumimoji="0" lang="th-T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rial" panose="020B0604020202020204" pitchFamily="34" charset="0"/>
                <a:cs typeface="TH SarabunPSK" panose="020B0500040200020003" pitchFamily="34" charset="-34"/>
              </a:rPr>
              <a:t>หรือจุดอ่อนของการวิจัยมากำหนดเป็นข้อตกลงเบื้องต้น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rial" panose="020B060402020202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kumimoji="0" lang="th-T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ถ้าเป็นการอธิบายคำ หรือข้อความไม่ถือเป็นข้อตกลงเบื้องต้น ให้นำไปเขียนในส่วนที่เป็นนิยามศัพท์เฉพาะ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1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6F28-3A08-4FFB-9CCE-A8306B50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65125"/>
            <a:ext cx="10188677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ข้อจำกัดของการวิจัย (ถ้ามี)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5875-2387-4A4A-8D3F-747DF1A50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174" y="1825625"/>
            <a:ext cx="7742903" cy="3026594"/>
          </a:xfrm>
        </p:spPr>
        <p:txBody>
          <a:bodyPr>
            <a:normAutofit/>
          </a:bodyPr>
          <a:lstStyle/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  <a:tab pos="1260475" algn="l"/>
                <a:tab pos="1620520" algn="l"/>
              </a:tabLst>
            </a:pPr>
            <a:r>
              <a:rPr lang="th-TH" sz="3600" b="1" dirty="0">
                <a:effectLst/>
                <a:latin typeface="AngsanaUPC" panose="02020603050405020304" pitchFamily="18" charset="-34"/>
                <a:ea typeface="Cordia New" panose="020B0304020202020204" pitchFamily="34" charset="-34"/>
                <a:cs typeface="AngsanaUPC" panose="02020603050405020304" pitchFamily="18" charset="-34"/>
              </a:rPr>
              <a:t>	เพื่อแสดงให้คนอ่านได้ทราบว่างานวิจัยเรื่องนั้นมีข้อจำกัดอะไรบ้าง ซึ่งในหัวข้อนี้อาจไม่เขียนลงไปในงานวิจัยก็ได้      </a:t>
            </a:r>
            <a:r>
              <a:rPr lang="th-TH" sz="3600" b="1" dirty="0">
                <a:solidFill>
                  <a:srgbClr val="0070C0"/>
                </a:solidFill>
                <a:effectLst/>
                <a:latin typeface="AngsanaUPC" panose="02020603050405020304" pitchFamily="18" charset="-34"/>
                <a:ea typeface="Cordia New" panose="020B0304020202020204" pitchFamily="34" charset="-34"/>
                <a:cs typeface="AngsanaUPC" panose="02020603050405020304" pitchFamily="18" charset="-34"/>
              </a:rPr>
              <a:t>เช่น ข้อจำกัดของการเลือกพื้นที่เป้าหมาย ข้อจำกัดในการสุ่มกลุ่มตัวอย่าง  ข้อจำกัดในเรื่องของเวลาที่ใช้ในการวิจัย   ข้อจำกัดในเรื่องสถานที่เก็บรวบรวมข้อมูล   เป็นต้น</a:t>
            </a:r>
            <a:endParaRPr lang="en-US" sz="3600" b="1" dirty="0">
              <a:solidFill>
                <a:srgbClr val="0070C0"/>
              </a:solidFill>
              <a:effectLst/>
              <a:latin typeface="AngsanaUPC" panose="02020603050405020304" pitchFamily="18" charset="-34"/>
              <a:ea typeface="Cordia New" panose="020B0304020202020204" pitchFamily="34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031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FE20-A505-436A-8BCE-428D07D6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16" y="365125"/>
            <a:ext cx="10129684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ประโยชน์ที่คาดว่าจะได้รับ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1D51-52CD-4747-9240-CB4EE32E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14" y="1486413"/>
            <a:ext cx="821731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36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= ผลประโยชน์ที่จะเกิดขึ้น หลังจากที่น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ผลการวิจัยไปใช้ เช่น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การวางแผน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การปรับปรุงแก้ไข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การวิจัยเชิงลึก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ต่อยอด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ฯลฯ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93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9907-0826-48D3-BE54-2AB5C30F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710"/>
            <a:ext cx="10515600" cy="1321978"/>
          </a:xfrm>
        </p:spPr>
        <p:txBody>
          <a:bodyPr/>
          <a:lstStyle/>
          <a:p>
            <a:pPr algn="ctr"/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บทที่ 1 บทนำ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0E14-08FA-4A98-8771-CC688D66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625" y="1425217"/>
            <a:ext cx="6329517" cy="462162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en-US" sz="900" b="1" i="0" u="none" strike="noStrike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ความเป็นมาและความสำคัญของปัญหา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คำถามวิจัย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 </a:t>
            </a:r>
            <a:r>
              <a:rPr lang="th-TH" sz="28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วัตถุประสงค์ของการวิจัย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28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สมมติฐานของการวิจัย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 ขอบเขตของการวิจัย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 ข้อตกลงเบื้องต้น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 ข้อจำกัดของการวิจัย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 ประโยชน์ที่คาดว่าจะได้รับจากการวิจัย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 นิยามศัพท์เฉพาะ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2800" b="1" i="0" u="none" strike="noStrike" baseline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  กรอบแนวคิดการวิจัย (5 บทจะนำไปไว้ท้ายบทที่2)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366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41DE-6659-4150-82E4-5FE083CB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2" y="365125"/>
            <a:ext cx="10188677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นิยามศัพท์เฉพาะ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878E-C73F-4F8A-8BF3-C28B9524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240" y="1253331"/>
            <a:ext cx="885149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3600" b="0" i="0" u="none" strike="noStrike" baseline="0" dirty="0">
              <a:solidFill>
                <a:srgbClr val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เป็นการกำหนดความหมายของคำศัพท์ที่สำคัญ เพื่อให้เป็นข้อตกลงของผู้วิจัย ในการวิจัยครั้งนั้น </a:t>
            </a: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UPC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การเลือกคำนิยามศัพท์ (คำที่สำคัญและจำเป็นเท่านั้น อาจมาจากชื่อเรื่อง , ตัวแปร , กรอบแนวคิด ฯลฯ) </a:t>
            </a:r>
            <a:endParaRPr lang="th-TH" sz="3600" b="0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     จำนวนคำนิยามศัพท์ (ไม่มากจนเกินไป)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     ที่มาของคำนิยามศัพท์ (จากการทบทวนวรรณกรรม)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600" dirty="0">
                <a:latin typeface="Wingdings" panose="05000000000000000000" pitchFamily="2" charset="2"/>
                <a:cs typeface="AngsanaUPC" panose="02020603050405020304" pitchFamily="18" charset="-34"/>
              </a:rPr>
              <a:t>     </a:t>
            </a:r>
            <a:r>
              <a:rPr lang="th-TH" sz="3600" b="1" i="0" u="none" strike="noStrike" baseline="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การเขียนคำนิยามศัพท์ (ชัดเจน เข้าใจง่าย สั้น กระชับ) </a:t>
            </a:r>
            <a:endParaRPr lang="th-TH" sz="3600" b="0" i="0" u="none" strike="noStrike" baseline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0808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328E-7E58-4C6C-99D1-9FCFCC80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500062"/>
            <a:ext cx="10515600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กรอบแนวคิดการวิจัย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E46D-DC29-4D9A-BA15-62D238B8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825625"/>
            <a:ext cx="9016181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33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= แนวความคิดของผู้วิจัยเกี่ยวกับตัวแปรและความสัมพันธ์ ระหว่างตัวแปรต่าง ๆ ที่จะวิจัย</a:t>
            </a:r>
          </a:p>
          <a:p>
            <a:pPr marL="0" indent="0">
              <a:buNone/>
            </a:pPr>
            <a:endParaRPr lang="th-TH" sz="11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ความจำเป็นของการมีกรอบแนวคิดในการวิจัย</a:t>
            </a:r>
          </a:p>
          <a:p>
            <a:pPr marL="0" indent="0">
              <a:buNone/>
            </a:pPr>
            <a:r>
              <a:rPr lang="th-TH" sz="33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เพื่อกำหนดเค้าโครงและทิศทาง รวมทั้งขอบเขตการวิจัย ที่สอดคล้องกับวัตถุประสงค์ของการวิจัย</a:t>
            </a:r>
          </a:p>
          <a:p>
            <a:pPr marL="0" indent="0">
              <a:buNone/>
            </a:pPr>
            <a:endParaRPr lang="en-US" sz="1200" b="1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000" b="1" u="none" strike="noStrike" baseline="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ทำไมต้องเขียนกรอบแนวคิดในการวิจัย</a:t>
            </a:r>
          </a:p>
          <a:p>
            <a:pPr marL="0" indent="0">
              <a:buNone/>
            </a:pPr>
            <a:r>
              <a:rPr lang="th-TH" sz="3200" b="1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เพื่อความชัดเจนในการทำวิจัย (เก็บ</a:t>
            </a:r>
            <a:r>
              <a:rPr lang="th-TH" sz="3200" b="1" i="0" u="none" strike="noStrike" baseline="0" dirty="0">
                <a:latin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วิเคราะห์) </a:t>
            </a:r>
          </a:p>
          <a:p>
            <a:pPr marL="0" indent="0">
              <a:buNone/>
            </a:pPr>
            <a:r>
              <a:rPr lang="th-TH" sz="3200" b="1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เพื่อแสดงทิศทางความสัมพันธ์ของตัวแปร </a:t>
            </a:r>
          </a:p>
          <a:p>
            <a:pPr marL="0" indent="0">
              <a:buNone/>
            </a:pPr>
            <a:r>
              <a:rPr lang="th-TH" sz="3200" b="1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เพื่อกำหนดขอบเขตการวิจัย และทดสอบสมมติฐาน </a:t>
            </a:r>
          </a:p>
          <a:p>
            <a:pPr marL="0" indent="0">
              <a:buNone/>
            </a:pP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809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4A19-F0F7-44B6-B18F-860362DD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167"/>
            <a:ext cx="10515600" cy="1325563"/>
          </a:xfrm>
        </p:spPr>
        <p:txBody>
          <a:bodyPr/>
          <a:lstStyle/>
          <a:p>
            <a:pPr algn="ctr"/>
            <a:r>
              <a:rPr lang="th-TH" sz="4400" b="1" i="0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กรอบแนวคิดในการวิจัย ได้มาจากไหน??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D6D2-F306-48C8-BEA7-D415E1E6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916" y="1253331"/>
            <a:ext cx="7538884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7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	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ผลงานการวิจัย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ทฤษฎีที่เกี่ยวข้อง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แนวความคิดของผู้วิจัย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C291B-F08D-46C8-8475-50D9BAAE7567}"/>
              </a:ext>
            </a:extLst>
          </p:cNvPr>
          <p:cNvSpPr txBox="1"/>
          <p:nvPr/>
        </p:nvSpPr>
        <p:spPr>
          <a:xfrm>
            <a:off x="3565422" y="3163692"/>
            <a:ext cx="57555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400" b="1" i="1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หลักการเขียนกรอแนวความคิด </a:t>
            </a:r>
            <a:endParaRPr lang="th-TH" sz="4400" b="1" i="0" u="none" strike="noStrike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0" i="0" u="none" strike="noStrike" baseline="0" dirty="0">
                <a:latin typeface="Wingdings 2" panose="05020102010507070707" pitchFamily="18" charset="2"/>
                <a:cs typeface="Angsana New" panose="02020603050405020304" pitchFamily="18" charset="-34"/>
              </a:rPr>
              <a:t>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การมีทฤษฎีรองรับ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0" i="0" u="none" strike="noStrike" baseline="0" dirty="0">
                <a:latin typeface="Wingdings 2" panose="05020102010507070707" pitchFamily="18" charset="2"/>
                <a:cs typeface="Angsana New" panose="02020603050405020304" pitchFamily="18" charset="-34"/>
              </a:rPr>
              <a:t>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ความชัดเจน ตรงประเด็น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0" i="0" u="none" strike="noStrike" baseline="0" dirty="0">
                <a:latin typeface="Wingdings 2" panose="05020102010507070707" pitchFamily="18" charset="2"/>
                <a:cs typeface="Angsana New" panose="02020603050405020304" pitchFamily="18" charset="-34"/>
              </a:rPr>
              <a:t>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ความง่าย ไม่สลับซับซ้อน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0" i="0" u="none" strike="noStrike" baseline="0" dirty="0">
                <a:latin typeface="Wingdings 2" panose="05020102010507070707" pitchFamily="18" charset="2"/>
                <a:cs typeface="Angsana New" panose="02020603050405020304" pitchFamily="18" charset="-34"/>
              </a:rPr>
              <a:t>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ความสอดคล้องกับชื่อหัวข้อ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04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2B843487-EFF3-4950-AF56-ED4D192E6E97}"/>
              </a:ext>
            </a:extLst>
          </p:cNvPr>
          <p:cNvSpPr/>
          <p:nvPr/>
        </p:nvSpPr>
        <p:spPr>
          <a:xfrm>
            <a:off x="8450825" y="2357463"/>
            <a:ext cx="1578078" cy="7888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E7309D93-CEC3-46E8-A943-E69C91FA3EA3}"/>
              </a:ext>
            </a:extLst>
          </p:cNvPr>
          <p:cNvSpPr/>
          <p:nvPr/>
        </p:nvSpPr>
        <p:spPr>
          <a:xfrm>
            <a:off x="8450826" y="3628105"/>
            <a:ext cx="1578078" cy="9273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30700-FAE1-4E00-A911-F439FF7E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ประเภทของการเขียนกรอบแนวคิดการวิจัย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8172-BB5D-418D-B8B7-E8BA91C2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119" y="1536010"/>
            <a:ext cx="684571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05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แบบพรรณา </a:t>
            </a: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แบบจำลองทางสถิติ (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Angsana New" panose="02020603050405020304" pitchFamily="18" charset="-34"/>
              </a:rPr>
              <a:t>A = B + CD)</a:t>
            </a:r>
            <a:endParaRPr lang="th-TH" sz="3200" b="1" i="0" u="none" strike="noStrike" baseline="0" dirty="0"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3200" b="1" i="0" u="none" strike="noStrike" baseline="0" dirty="0">
                <a:latin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sz="3200" b="0" i="0" u="none" strike="noStrike" baseline="0" dirty="0"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แผนภาพ ความรู้ พฤติกรรม ทัศนคติ </a:t>
            </a:r>
          </a:p>
          <a:p>
            <a:pPr marL="0" indent="0">
              <a:buNone/>
            </a:pP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200" b="0" i="0" u="none" strike="noStrike" baseline="0" dirty="0"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แบบผสมผสาน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endParaRPr lang="en-US" sz="105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105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C8E34-ACE0-4A4E-B186-50E4E599698A}"/>
              </a:ext>
            </a:extLst>
          </p:cNvPr>
          <p:cNvSpPr/>
          <p:nvPr/>
        </p:nvSpPr>
        <p:spPr>
          <a:xfrm>
            <a:off x="7447935" y="2757948"/>
            <a:ext cx="1297859" cy="47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/>
              <a:t>ความรู้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D85B7-E297-41AE-802C-F31885504898}"/>
              </a:ext>
            </a:extLst>
          </p:cNvPr>
          <p:cNvSpPr/>
          <p:nvPr/>
        </p:nvSpPr>
        <p:spPr>
          <a:xfrm>
            <a:off x="9518855" y="3146322"/>
            <a:ext cx="1297859" cy="47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พฤติกรรม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EE57A-5BBE-4552-BC02-B6A8F4846EFC}"/>
              </a:ext>
            </a:extLst>
          </p:cNvPr>
          <p:cNvSpPr/>
          <p:nvPr/>
        </p:nvSpPr>
        <p:spPr>
          <a:xfrm>
            <a:off x="7447935" y="3630382"/>
            <a:ext cx="1297859" cy="471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ทัศนคติ </a:t>
            </a:r>
          </a:p>
        </p:txBody>
      </p:sp>
    </p:spTree>
    <p:extLst>
      <p:ext uri="{BB962C8B-B14F-4D97-AF65-F5344CB8AC3E}">
        <p14:creationId xmlns:p14="http://schemas.microsoft.com/office/powerpoint/2010/main" val="1254050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CD33-807C-4219-87A8-3ECF0F89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365125"/>
            <a:ext cx="10203426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 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Population)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= </a:t>
            </a:r>
            <a:r>
              <a:rPr lang="th-TH" sz="4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272F-2455-4D66-8A83-4559A1A4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271" y="1655815"/>
            <a:ext cx="7541342" cy="499033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 สมาชิกทั้งหมดที่ต้องการจะศึกษา ซึ่งอาจจะเป็นคน สัตว์ หรือสิ่งของทั้งหมดที่อยู่ในข่ายการพิจารณา </a:t>
            </a:r>
          </a:p>
          <a:p>
            <a:pPr marL="0" indent="0" algn="thaiDist">
              <a:buNone/>
            </a:pPr>
            <a:r>
              <a:rPr lang="th-TH" sz="40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“ การศึกษาค่านิยมทางสังคมของนักเรียนชั้นมัธยมศึกษาปีที่ 5 ในเขตการศึกษา 2 ปีการศึกษา 2563” </a:t>
            </a:r>
          </a:p>
          <a:p>
            <a:pPr marL="0" indent="0" algn="thaiDist">
              <a:buNone/>
            </a:pPr>
            <a:r>
              <a:rPr lang="th-TH" sz="4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 คือ นักเรียนชั้นมัธยมศึกษาปีที่ 5 ในเขตการศึกษา 2 ทุกคน ที่ศึกษาอยู่ในปีการศึกษา 2563</a:t>
            </a:r>
            <a:endParaRPr lang="en-US" sz="4000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9285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87D8-89AF-409C-BD01-8A69C91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251" y="1375596"/>
            <a:ext cx="9306233" cy="4925550"/>
          </a:xfrm>
        </p:spPr>
        <p:txBody>
          <a:bodyPr>
            <a:noAutofit/>
          </a:bodyPr>
          <a:lstStyle/>
          <a:p>
            <a:pPr marL="0" indent="0" algn="thaiDist">
              <a:spcAft>
                <a:spcPts val="0"/>
              </a:spcAft>
              <a:buNone/>
            </a:pPr>
            <a:r>
              <a:rPr lang="th-TH" sz="3200" b="1" i="0" dirty="0"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	การเลือกตัวอย่างเพื่อใช้ในการวิจัยมีความสำคัญอย่างยิ่ง </a:t>
            </a:r>
            <a:r>
              <a:rPr lang="th-TH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ในการเลือกตัวอย่างจะต้องกระทำด้วยความรอบคอบ โดยคำนึงถึงหลัก 2 ประการ คือ</a:t>
            </a: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3200" b="1" i="0" dirty="0">
                <a:solidFill>
                  <a:srgbClr val="0070C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         1. ความเป็นตัวแทน (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Representative) </a:t>
            </a:r>
            <a:r>
              <a:rPr lang="th-TH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ผู้ที่จะถูกเลือกมาเป็นตัวอย่าง จะต้องมีคุณลักษณะและคุณสมบัติเหมือนหรือใกล้เคียงกับประชากรที่ต้องการศึกษา โดยคุณลักษณะและคุณสมบัติต่าง ๆ ของสมาชิกในตัวอย่างจะแทนคุณลักษณะและคุณสมบัติต่าง ๆ ของสมาชิกในประชากรทั้งหมด</a:t>
            </a:r>
          </a:p>
          <a:p>
            <a:pPr marL="0" indent="0" algn="thaiDist">
              <a:spcAft>
                <a:spcPts val="0"/>
              </a:spcAft>
              <a:buNone/>
            </a:pPr>
            <a:r>
              <a:rPr lang="th-TH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     </a:t>
            </a:r>
            <a:r>
              <a:rPr lang="th-TH" sz="3200" b="1" i="0" dirty="0">
                <a:solidFill>
                  <a:srgbClr val="0070C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  2. ขนาดของกลุ่มตัวอย่าง (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Sample</a:t>
            </a:r>
            <a:r>
              <a:rPr lang="th-TH" sz="3200" b="1" i="0" dirty="0">
                <a:solidFill>
                  <a:srgbClr val="0070C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size) </a:t>
            </a:r>
            <a:r>
              <a:rPr lang="th-TH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จะต้องมีจำนวนมากพอที่จะทดสอบความเชื่อมั่นทางสถิติได้ และมากพอที่จะอ้างสรุปไปสู่ประชากรที่ต้องการศึกษาโดย ถ้ากลุ่มตัวอย่างที่ได้เป็นตัวแทนของประชากรที่ต้องการศึกษาแล้ว ค่าสถิติ (</a:t>
            </a:r>
            <a:r>
              <a:rPr lang="en-US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Statistic) </a:t>
            </a:r>
            <a:r>
              <a:rPr lang="th-TH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จะใกล้เคียงกับค่าพารามิเตอร์ (</a:t>
            </a:r>
            <a:r>
              <a:rPr lang="en-US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Parameter) </a:t>
            </a:r>
            <a:r>
              <a:rPr lang="th-TH" sz="3200" b="1" i="0" dirty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มากที่สุด</a:t>
            </a:r>
          </a:p>
          <a:p>
            <a:pPr algn="thaiDist"/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06C8C5-437D-44BC-AFB7-125004BE4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Sample)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= 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กลุ่มตัวอย่าง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16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3FC7-123B-4782-8A6C-AF338AAA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1140-8118-4630-BEB0-7A325C3F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2812"/>
            <a:ext cx="10763865" cy="49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200" dirty="0"/>
              <a:t>ที่มา </a:t>
            </a:r>
            <a:r>
              <a:rPr lang="en-US" sz="1200" dirty="0"/>
              <a:t>https://sites.google.com/site/wichakarwicaythangkarsuksa/khea-su-bth-reiyn/hnwy-thi-5-prachakr-laea-klum-tawxyang-1/hnwy-thi-5-prachakr-laea-klum-tawxyang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275D2-FEB5-4074-B036-30036C267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1"/>
          <a:stretch/>
        </p:blipFill>
        <p:spPr>
          <a:xfrm>
            <a:off x="1843548" y="365125"/>
            <a:ext cx="8922357" cy="38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2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3AFC-C4E3-4689-9A21-EA614575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64" y="365125"/>
            <a:ext cx="10114935" cy="1325563"/>
          </a:xfrm>
        </p:spPr>
        <p:txBody>
          <a:bodyPr/>
          <a:lstStyle/>
          <a:p>
            <a:r>
              <a:rPr lang="th-TH" sz="4400" b="1" i="1" u="none" strike="noStrike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คุณสมบัติของตัวอย่าง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AEDC-7E0B-43A1-9DC4-19303712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74" y="1652818"/>
            <a:ext cx="6329514" cy="35523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36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•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เป็นตัวแทนที่ดี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•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มีจำนวนที่เหมาะสมของประชากรทั้งหมด </a:t>
            </a:r>
            <a:r>
              <a:rPr lang="th-TH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N) </a:t>
            </a:r>
            <a:endParaRPr lang="en-US" sz="3600" b="0" i="0" u="none" strike="noStrike" baseline="0" dirty="0">
              <a:latin typeface="Garamond" panose="02020404030301010803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•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มีความเชื่อถือได้มาก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b="0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•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มีความคลาดเคลื่อนน้อย </a:t>
            </a:r>
            <a:endParaRPr lang="th-TH" sz="36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878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4E51-F74D-455B-841E-917A0F31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6" y="365125"/>
            <a:ext cx="10218174" cy="1325563"/>
          </a:xfrm>
        </p:spPr>
        <p:txBody>
          <a:bodyPr/>
          <a:lstStyle/>
          <a:p>
            <a:r>
              <a:rPr lang="th-TH" sz="44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การกำหนดขนาดกลุ่มตัวอย่าง </a:t>
            </a:r>
            <a:r>
              <a:rPr lang="th-TH" sz="3600" b="1" i="0" u="none" strike="noStrike" baseline="0" dirty="0">
                <a:solidFill>
                  <a:srgbClr val="0070C0"/>
                </a:solidFill>
                <a:latin typeface="Garamond" panose="02020404030301010803" pitchFamily="18" charset="0"/>
                <a:cs typeface="Angsana New" panose="02020603050405020304" pitchFamily="18" charset="-34"/>
              </a:rPr>
              <a:t>(</a:t>
            </a:r>
            <a:r>
              <a:rPr lang="en-US" sz="3600" b="1" i="0" u="none" strike="noStrike" baseline="0" dirty="0">
                <a:solidFill>
                  <a:srgbClr val="0070C0"/>
                </a:solidFill>
                <a:latin typeface="Garamond" panose="02020404030301010803" pitchFamily="18" charset="0"/>
                <a:cs typeface="Angsana New" panose="02020603050405020304" pitchFamily="18" charset="-34"/>
              </a:rPr>
              <a:t>Sample size)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BDE5F-699B-42AD-833E-B2561FE3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247" y="1375665"/>
            <a:ext cx="7506930" cy="4351338"/>
          </a:xfrm>
        </p:spPr>
        <p:txBody>
          <a:bodyPr>
            <a:normAutofit/>
          </a:bodyPr>
          <a:lstStyle/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=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จำนวนสมาชิกที่ใช้ในการศึกษาวิจัย ได้มาจาก</a:t>
            </a:r>
          </a:p>
          <a:p>
            <a:pPr marL="0" indent="0">
              <a:buNone/>
            </a:pP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ประชากรทั้งหมด </a:t>
            </a:r>
            <a:r>
              <a:rPr lang="th-TH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(</a:t>
            </a:r>
            <a:r>
              <a:rPr lang="en-US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N) 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 </a:t>
            </a:r>
            <a:r>
              <a:rPr lang="th-TH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“</a:t>
            </a:r>
            <a:r>
              <a:rPr lang="th-TH" sz="36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ประชากรตัวอย่าง</a:t>
            </a:r>
            <a:r>
              <a:rPr lang="th-TH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” (</a:t>
            </a:r>
            <a:r>
              <a:rPr lang="en-US" sz="3600" b="1" i="0" u="none" strike="noStrike" baseline="0" dirty="0">
                <a:latin typeface="Garamond" panose="02020404030301010803" pitchFamily="18" charset="0"/>
                <a:cs typeface="Angsana New" panose="02020603050405020304" pitchFamily="18" charset="-34"/>
              </a:rPr>
              <a:t>n) </a:t>
            </a: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BA8078-48F4-4D0F-8822-7D7B36597FF9}"/>
              </a:ext>
            </a:extLst>
          </p:cNvPr>
          <p:cNvSpPr txBox="1">
            <a:spLocks/>
          </p:cNvSpPr>
          <p:nvPr/>
        </p:nvSpPr>
        <p:spPr>
          <a:xfrm>
            <a:off x="1135625" y="3157486"/>
            <a:ext cx="1021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การคำนวณขนาดกลุ่มตัวอย่าง </a:t>
            </a:r>
            <a:r>
              <a:rPr lang="th-TH" sz="3600" b="1" dirty="0">
                <a:solidFill>
                  <a:srgbClr val="0070C0"/>
                </a:solidFill>
                <a:latin typeface="Garamond" panose="02020404030301010803" pitchFamily="18" charset="0"/>
                <a:cs typeface="Angsana New" panose="02020603050405020304" pitchFamily="18" charset="-34"/>
              </a:rPr>
              <a:t>(</a:t>
            </a:r>
            <a:r>
              <a:rPr lang="en-US" sz="3600" b="1" dirty="0">
                <a:solidFill>
                  <a:srgbClr val="0070C0"/>
                </a:solidFill>
                <a:latin typeface="Garamond" panose="02020404030301010803" pitchFamily="18" charset="0"/>
                <a:cs typeface="Angsana New" panose="02020603050405020304" pitchFamily="18" charset="-34"/>
              </a:rPr>
              <a:t>Sample size)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926F4-7CAE-4E56-860E-3C9B3E4DE8AD}"/>
              </a:ext>
            </a:extLst>
          </p:cNvPr>
          <p:cNvSpPr txBox="1">
            <a:spLocks/>
          </p:cNvSpPr>
          <p:nvPr/>
        </p:nvSpPr>
        <p:spPr>
          <a:xfrm>
            <a:off x="3549444" y="3945182"/>
            <a:ext cx="7804355" cy="275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600" b="1" dirty="0">
                <a:latin typeface="Garamond" panose="02020404030301010803" pitchFamily="18" charset="0"/>
                <a:cs typeface="Angsana New" panose="02020603050405020304" pitchFamily="18" charset="-34"/>
              </a:rPr>
              <a:t>ใช้สูตรในการคำนวณ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600" b="1" dirty="0">
                <a:latin typeface="Garamond" panose="02020404030301010803" pitchFamily="18" charset="0"/>
                <a:cs typeface="Angsana New" panose="02020603050405020304" pitchFamily="18" charset="-34"/>
              </a:rPr>
              <a:t>เปิดตารางสำเร็จรูป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600" b="1" dirty="0">
                <a:latin typeface="Garamond" panose="02020404030301010803" pitchFamily="18" charset="0"/>
                <a:cs typeface="Angsana New" panose="02020603050405020304" pitchFamily="18" charset="-34"/>
              </a:rPr>
              <a:t>วิธีอื่น ๆ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3263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3DEE-A2B9-BC6F-0002-4438E260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2341409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hlinkClick r:id="rId2" action="ppaction://hlinkfile"/>
              </a:rPr>
              <a:t>ตัวอย่างการเขียนรายงานการวิจัยบทที่ 1</a:t>
            </a:r>
            <a:endParaRPr lang="en-US" b="1" dirty="0"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50804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FACF-55EF-7171-5A07-AF262419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39202E-385E-9552-6639-727F0E3C4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9326" y="0"/>
            <a:ext cx="48313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CFB78-DC4F-FF9A-79D8-C776B09E3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83" t="25914" r="38678" b="16410"/>
          <a:stretch/>
        </p:blipFill>
        <p:spPr>
          <a:xfrm>
            <a:off x="2074773" y="0"/>
            <a:ext cx="5274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9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0090-ED5B-6D30-7913-A5ACB0BA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5024-F9EF-0036-303F-6E7F86CA0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0B1EB-18AB-6D34-A83B-42BFC1E63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9" t="18910" r="32500" b="9911"/>
          <a:stretch/>
        </p:blipFill>
        <p:spPr>
          <a:xfrm>
            <a:off x="2359743" y="38100"/>
            <a:ext cx="899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58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BBED-FDD1-B4F0-EA04-B32AC9A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การบ้านส่งสัปดาห์หน้าก่อนนำเสนอ 1 วันทางอีเมล์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1AA0-CC92-AEC3-5FDB-DC85362B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521" y="2033331"/>
            <a:ext cx="9026013" cy="2081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200" b="1" dirty="0">
                <a:solidFill>
                  <a:srgbClr val="0070C0"/>
                </a:solidFill>
                <a:cs typeface="+mj-cs"/>
              </a:rPr>
              <a:t>1. ให้นักศึกษาเขียนรายงานการวิจัยบทที่ 1 ตามรูปแบบที่ได้เรียนรู้ในห้องเรียนโดยสืบค้นเนื้อหาที่เกี่ยวข้องอ้างอิงในเนื้อหาและเขียนรายการอ้างอิงแนบท้าย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70C0"/>
                </a:solidFill>
                <a:cs typeface="+mj-cs"/>
              </a:rPr>
              <a:t>2. เตรียมสไลด์และนำเสนอในห้องเรียน</a:t>
            </a:r>
            <a:endParaRPr lang="en-US" sz="32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6683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0BCB-C380-453D-97DA-9B683767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6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8000" b="1" dirty="0">
                <a:solidFill>
                  <a:srgbClr val="0070C0"/>
                </a:solidFill>
              </a:rPr>
              <a:t>ขอคำถามจ้า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79A8-8F4A-46C0-8E80-D8F394AF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96EE0-4C8D-4341-AACA-EAEF22C8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76" y="1690688"/>
            <a:ext cx="3784224" cy="38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EFE79-17CA-8B82-64FC-918A705A3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67"/>
          <a:stretch/>
        </p:blipFill>
        <p:spPr>
          <a:xfrm>
            <a:off x="2361549" y="3089275"/>
            <a:ext cx="8930860" cy="376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F8AD4-E7E8-7F0C-B1B2-D4EB3392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7" t="20263" r="28594" b="64753"/>
          <a:stretch/>
        </p:blipFill>
        <p:spPr>
          <a:xfrm>
            <a:off x="2361549" y="228862"/>
            <a:ext cx="8930860" cy="28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5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050A-B89E-60F8-B949-3F205EC3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17882-E7BF-C77E-0F4F-3336E05E1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2C240-EC76-C439-4AB0-A1FF9DF6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9" t="18875" r="23437" b="29434"/>
          <a:stretch/>
        </p:blipFill>
        <p:spPr>
          <a:xfrm>
            <a:off x="2095499" y="53974"/>
            <a:ext cx="9490911" cy="68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D7F2-CC93-4EE4-8FEE-30D02EF7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4" y="394622"/>
            <a:ext cx="10515600" cy="1325563"/>
          </a:xfrm>
        </p:spPr>
        <p:txBody>
          <a:bodyPr/>
          <a:lstStyle/>
          <a:p>
            <a:br>
              <a:rPr lang="en-US" sz="1000" b="0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ความเป็นมาและความสำคัญของปัญหา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1569-64D2-4526-AC04-296CB90E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558" y="1462088"/>
            <a:ext cx="9574161" cy="4351338"/>
          </a:xfrm>
        </p:spPr>
        <p:txBody>
          <a:bodyPr/>
          <a:lstStyle/>
          <a:p>
            <a:pPr marL="0" indent="0" algn="l">
              <a:buNone/>
            </a:pPr>
            <a:endParaRPr lang="en-US" sz="1000" b="1" i="0" u="none" strike="noStrik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ความเป็นมาของปัญหา </a:t>
            </a:r>
          </a:p>
          <a:p>
            <a:pPr marL="0" indent="0">
              <a:buNone/>
            </a:pP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ปัญหา คือ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? </a:t>
            </a:r>
          </a:p>
          <a:p>
            <a:pPr marL="0" indent="0">
              <a:buNone/>
            </a:pP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	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คำถามการวิจัย (หลัก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รอง) </a:t>
            </a:r>
          </a:p>
          <a:p>
            <a:pPr marL="0" indent="0">
              <a:buNone/>
            </a:pP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ความสำคัญของปัญหา </a:t>
            </a:r>
          </a:p>
          <a:p>
            <a:pPr marL="0" indent="0">
              <a:buNone/>
            </a:pP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ทำไมต้องทำวิจัย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? </a:t>
            </a:r>
          </a:p>
          <a:p>
            <a:pPr marL="0" indent="0">
              <a:buNone/>
            </a:pP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UPC" panose="02020603050405020304" pitchFamily="18" charset="-34"/>
              </a:rPr>
              <a:t>	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สำคัญ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จำเป็น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เร่งด่วน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 New" panose="02020603050405020304" pitchFamily="18" charset="-34"/>
              </a:rPr>
              <a:t>              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 New" panose="02020603050405020304" pitchFamily="18" charset="-34"/>
              </a:rPr>
              <a:t>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ระดับบุคคล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ชุมชน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องค์กร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 ฯลฯ </a:t>
            </a:r>
          </a:p>
          <a:p>
            <a:pPr marL="0" indent="0">
              <a:buNone/>
            </a:pP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Angsana New" panose="02020603050405020304" pitchFamily="18" charset="-34"/>
              </a:rPr>
              <a:t>	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ถ้าไม่วิจัย จะเกิดอะไรขึ้น </a:t>
            </a:r>
            <a:r>
              <a:rPr lang="th-TH" sz="28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? 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15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64C-7F59-4587-928E-1BBAD7DA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การเขียน “ความเป็นมาและความสำคัญของปัญหา”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72E7-4BB7-4EC0-9648-3FC441AE9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858" y="1808674"/>
            <a:ext cx="8531942" cy="3721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b="0" i="0" u="none" strike="noStrike" baseline="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กล่าวถึงความเป็นมาของปัญหาอย่างชัดเจนหรือไม่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ชี้ให้เห็นถึงเหตุผลที่สำคัญของการวิจัยชัดเจนหรือไม่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มีคุณค่า สำคัญและมีประโยชน์เพียงพอที่จะสนองตอบ ความต้องการในการแก้ไขปัญหาหรือต่อสังคมเพียงไร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มีองค์ประกอบต่าง ๆ ของปัญหา และความสัมพันธ์ระหว่าง องค์ประกอบนั้นและความเกี่ยวข้องกับปัญหาครบถ้วน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882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64C-7F59-4587-928E-1BBAD7DA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การเขียน “ความเป็นมาและความสำคัญของปัญหา”(ต่อ)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72E7-4BB7-4EC0-9648-3FC441AE9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478" y="1911914"/>
            <a:ext cx="86007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b="0" i="0" u="none" strike="noStrike" baseline="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มีเหตุผลที่หนักแน่นเพียงพอในการเลือกตัวแปรที่ศึกษาหรือไม่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มีความสัมพันธ์กับปัญหาวิจัย และมีทฤษฎีหรือหลักการมาอ้างอิงไว้หรือไม่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เขียนความสัมพันธ์ระหว่างข้อเท็จจริงกับแนวความคิดที่อยู่เบื้องหลังปัญหา อย่างเป็นระบบหรือไม่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 แยกแยะปัญหาวิจัยเป็นปัญหาหลัก,รอง,ย่อยที่ชัดเจนเพียงใด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>
                <a:latin typeface="Arial" panose="020B0604020202020204" pitchFamily="34" charset="0"/>
                <a:cs typeface="Angsana New" panose="02020603050405020304" pitchFamily="18" charset="-34"/>
              </a:rPr>
              <a:t>  </a:t>
            </a:r>
            <a:r>
              <a:rPr lang="th-TH" sz="3200" b="1" i="0" u="none" strike="noStrike" baseline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เรียงลำดับนำเสนอ</a:t>
            </a:r>
            <a:r>
              <a:rPr lang="th-TH" sz="32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ดี ใช้ข้อความที่รัดกุม ไม่คลุมเครือ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605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2435</Words>
  <Application>Microsoft Office PowerPoint</Application>
  <PresentationFormat>Widescreen</PresentationFormat>
  <Paragraphs>227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Angsana New</vt:lpstr>
      <vt:lpstr>AngsanaUPC</vt:lpstr>
      <vt:lpstr>Arial</vt:lpstr>
      <vt:lpstr>Calibri</vt:lpstr>
      <vt:lpstr>Calibri Light</vt:lpstr>
      <vt:lpstr>Garamond</vt:lpstr>
      <vt:lpstr>TH SarabunPSK</vt:lpstr>
      <vt:lpstr>Times New Roman</vt:lpstr>
      <vt:lpstr>Wingdings</vt:lpstr>
      <vt:lpstr>Wingdings 2</vt:lpstr>
      <vt:lpstr>Office Theme</vt:lpstr>
      <vt:lpstr>การเขียนโครงร่างวิจัยบทที่ 1 ของวิทยาลัยสหเวชศาสตร์  มหาวิทยาลัยราชภัฏสวนสุนันทา</vt:lpstr>
      <vt:lpstr>บทที่ 1 บทนำ</vt:lpstr>
      <vt:lpstr>บทที่ 1 บทนำ</vt:lpstr>
      <vt:lpstr>PowerPoint Presentation</vt:lpstr>
      <vt:lpstr>PowerPoint Presentation</vt:lpstr>
      <vt:lpstr>PowerPoint Presentation</vt:lpstr>
      <vt:lpstr>  ความเป็นมาและความสำคัญของปัญหา</vt:lpstr>
      <vt:lpstr>การเขียน “ความเป็นมาและความสำคัญของปัญหา”</vt:lpstr>
      <vt:lpstr>การเขียน “ความเป็นมาและความสำคัญของปัญหา”(ต่อ)</vt:lpstr>
      <vt:lpstr> คำถามวิจัย</vt:lpstr>
      <vt:lpstr>วัตถุประสงค์ของการวิจัย</vt:lpstr>
      <vt:lpstr>สมมติฐานของการวิจัย </vt:lpstr>
      <vt:lpstr>วิธีการสร้างสมมติฐาน</vt:lpstr>
      <vt:lpstr>วิธีการเขียนสมมติฐาน</vt:lpstr>
      <vt:lpstr> ลักษณะของสมมติฐานที่ดี</vt:lpstr>
      <vt:lpstr> การทดสอบสมมติฐาน</vt:lpstr>
      <vt:lpstr>ประโยชน์ของสมมติฐาน </vt:lpstr>
      <vt:lpstr>ขอบเขตของการวิจัย </vt:lpstr>
      <vt:lpstr> C (Contents) = เนื้อหา</vt:lpstr>
      <vt:lpstr> P (Population)  = ประชากร </vt:lpstr>
      <vt:lpstr> (Sample) = กลุ่มตัวอย่าง  </vt:lpstr>
      <vt:lpstr> V (Variable)   = ตัวแปร </vt:lpstr>
      <vt:lpstr> V (Variable)   = ตัวแปร (ต่อ) </vt:lpstr>
      <vt:lpstr> V (Variable)   = ตัวแปร (ต่อ) </vt:lpstr>
      <vt:lpstr>PowerPoint Presentation</vt:lpstr>
      <vt:lpstr> ข้อตกลงเบื้องต้น (ถ้ามี) </vt:lpstr>
      <vt:lpstr>PowerPoint Presentation</vt:lpstr>
      <vt:lpstr>ข้อจำกัดของการวิจัย (ถ้ามี) </vt:lpstr>
      <vt:lpstr>ประโยชน์ที่คาดว่าจะได้รับ</vt:lpstr>
      <vt:lpstr>นิยามศัพท์เฉพาะ </vt:lpstr>
      <vt:lpstr>กรอบแนวคิดการวิจัย</vt:lpstr>
      <vt:lpstr>กรอบแนวคิดในการวิจัย ได้มาจากไหน??</vt:lpstr>
      <vt:lpstr>ประเภทของการเขียนกรอบแนวคิดการวิจัย</vt:lpstr>
      <vt:lpstr> P (Population)  = ประชากร </vt:lpstr>
      <vt:lpstr> (Sample) = กลุ่มตัวอย่าง  </vt:lpstr>
      <vt:lpstr>PowerPoint Presentation</vt:lpstr>
      <vt:lpstr>คุณสมบัติของตัวอย่าง </vt:lpstr>
      <vt:lpstr>การกำหนดขนาดกลุ่มตัวอย่าง (Sample size)</vt:lpstr>
      <vt:lpstr>ตัวอย่างการเขียนรายงานการวิจัยบทที่ 1</vt:lpstr>
      <vt:lpstr>PowerPoint Presentation</vt:lpstr>
      <vt:lpstr>การบ้านส่งสัปดาห์หน้าก่อนนำเสนอ 1 วันทางอีเมล์</vt:lpstr>
      <vt:lpstr>ขอคำถามจ้า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การเขียนโครงร่างวิจัย</dc:title>
  <dc:creator>tipvarin benjanirat</dc:creator>
  <cp:lastModifiedBy>ทิพย์วารินทร์ เบ็ญจนิรัตน์</cp:lastModifiedBy>
  <cp:revision>56</cp:revision>
  <dcterms:created xsi:type="dcterms:W3CDTF">2020-07-29T12:08:41Z</dcterms:created>
  <dcterms:modified xsi:type="dcterms:W3CDTF">2023-12-28T02:41:51Z</dcterms:modified>
</cp:coreProperties>
</file>