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7" r:id="rId2"/>
    <p:sldId id="344" r:id="rId3"/>
    <p:sldId id="260" r:id="rId4"/>
    <p:sldId id="261" r:id="rId5"/>
    <p:sldId id="322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9" r:id="rId17"/>
    <p:sldId id="360" r:id="rId18"/>
    <p:sldId id="450" r:id="rId19"/>
    <p:sldId id="361" r:id="rId20"/>
    <p:sldId id="363" r:id="rId21"/>
    <p:sldId id="428" r:id="rId22"/>
    <p:sldId id="364" r:id="rId23"/>
    <p:sldId id="366" r:id="rId24"/>
    <p:sldId id="368" r:id="rId25"/>
    <p:sldId id="369" r:id="rId26"/>
    <p:sldId id="371" r:id="rId27"/>
    <p:sldId id="372" r:id="rId28"/>
    <p:sldId id="374" r:id="rId29"/>
    <p:sldId id="376" r:id="rId30"/>
    <p:sldId id="378" r:id="rId31"/>
    <p:sldId id="381" r:id="rId32"/>
    <p:sldId id="383" r:id="rId33"/>
    <p:sldId id="384" r:id="rId34"/>
    <p:sldId id="386" r:id="rId35"/>
    <p:sldId id="388" r:id="rId36"/>
    <p:sldId id="390" r:id="rId37"/>
    <p:sldId id="391" r:id="rId38"/>
    <p:sldId id="395" r:id="rId39"/>
    <p:sldId id="397" r:id="rId40"/>
    <p:sldId id="398" r:id="rId41"/>
    <p:sldId id="399" r:id="rId42"/>
    <p:sldId id="400" r:id="rId43"/>
    <p:sldId id="405" r:id="rId44"/>
    <p:sldId id="406" r:id="rId45"/>
    <p:sldId id="409" r:id="rId46"/>
    <p:sldId id="429" r:id="rId47"/>
    <p:sldId id="414" r:id="rId48"/>
    <p:sldId id="421" r:id="rId49"/>
    <p:sldId id="451" r:id="rId50"/>
    <p:sldId id="422" r:id="rId51"/>
    <p:sldId id="423" r:id="rId52"/>
    <p:sldId id="424" r:id="rId53"/>
    <p:sldId id="425" r:id="rId54"/>
    <p:sldId id="427" r:id="rId55"/>
    <p:sldId id="430" r:id="rId56"/>
    <p:sldId id="431" r:id="rId57"/>
    <p:sldId id="432" r:id="rId58"/>
    <p:sldId id="433" r:id="rId59"/>
    <p:sldId id="434" r:id="rId60"/>
    <p:sldId id="435" r:id="rId61"/>
    <p:sldId id="449" r:id="rId62"/>
    <p:sldId id="436" r:id="rId63"/>
    <p:sldId id="437" r:id="rId64"/>
    <p:sldId id="439" r:id="rId65"/>
    <p:sldId id="440" r:id="rId66"/>
    <p:sldId id="442" r:id="rId67"/>
    <p:sldId id="443" r:id="rId68"/>
    <p:sldId id="444" r:id="rId69"/>
    <p:sldId id="445" r:id="rId70"/>
    <p:sldId id="446" r:id="rId71"/>
    <p:sldId id="447" r:id="rId72"/>
    <p:sldId id="448" r:id="rId73"/>
    <p:sldId id="45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FE080-A463-41C4-8D71-4592DEF3FA7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D3A8C-E362-4AC9-A74F-8D11685A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D5C5-CB08-4C23-8A39-8D8F72C9741C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E7C-6379-47F9-B223-4C4FFD68C1FB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F11-3771-4DD9-8413-6758FAB39869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504F-A989-490E-B018-5BB26E605620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16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8B49-7651-4E92-A374-F771BFC95866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6F86-6D8D-414A-B603-0BFC2057BB04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3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DE6-B2C4-41FF-8AD9-836718BE7DF1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50E-D143-43D1-A001-7B5061F379EC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248C-FBC2-4314-9C41-B6E6C0878291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F8BB-11CA-46A7-B75A-3EC05FBE346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3092-69C5-4384-BD33-C9093DC03984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CE90-8074-4DBA-8BBC-16879CF478A1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71B-0EF7-4732-B839-8EDEDCE26968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8C9A-B9C3-4BF7-B911-1D1E26B8C27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9DFB-9965-4EB6-8A15-26381F94A180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35A2-41F4-4153-A717-7693D2DE7D3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6E27-E1B2-4B7C-8B1B-EF4C80C65594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3BFFFE-AC13-452F-993A-275EC89582D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9E93-4DEA-486B-AA22-61CE223C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63416"/>
            <a:ext cx="8689976" cy="2217666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+mn-cs"/>
              </a:rPr>
              <a:t>ศัพท์พื้นฐานการแพทย์ พยาบาล และสาธารณสุข</a:t>
            </a:r>
            <a:r>
              <a:rPr lang="en-US" b="1" dirty="0">
                <a:latin typeface="TH SarabunPSK" panose="020B0500040200020003" pitchFamily="34" charset="-34"/>
                <a:cs typeface="+mn-cs"/>
              </a:rPr>
              <a:t> 1</a:t>
            </a:r>
            <a:endParaRPr lang="en-US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14562"/>
            <a:ext cx="8689976" cy="1371599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+mn-cs"/>
              </a:rPr>
              <a:t>ร้อยเอก นายแพทย์พงษ์ศักดิ์ เจริญงามเสมอ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+mn-cs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+mn-cs"/>
              </a:rPr>
              <a:t>สาขาวิชาเลขานุการการแพทย์และสาธารณสุข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+mn-cs"/>
              </a:rPr>
              <a:t>วิทยาลัยสหเวชศาสตร์</a:t>
            </a:r>
            <a:endParaRPr lang="en-US" sz="36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+mn-cs"/>
              </a:rPr>
              <a:t>มหาวิทยาลัยราชภัฏสวนสุนันทา</a:t>
            </a:r>
            <a:endParaRPr lang="en-US" sz="3600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A30B-1066-4500-8267-E847F608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10899778" cy="41954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Ante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before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ก่อน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antenatal care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การดูแลครรภ์ก่อนการคลอด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antepartum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ช่วงเวลาก่อนการคลอดบุตร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anterior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อยู่ด้านหน้า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6427C-C0BD-498D-8768-87C17E3B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10886862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Anti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   against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ต่อต้าน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หรือในทางลบ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ใช้นำหน้าคำเพื่อบอกว่าเป็นยา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รักษาอาการหรือต่อต้านสิ่งนั้นๆ โดยไม่จำเป็นต้องเติม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คำว่า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drug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เข้าไป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antianxiety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ยาคลายความวิตกกังวล ยาคลายเครียด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antibiotic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ยาปฏิชีวนะ หรือยาฆ่าเชื้อโรค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antibody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ภูมิคุ้มกัน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anticoagulant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ยาป้องกันการแข็งตัวของเลือด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DD3EB-C6CB-414B-A765-077A9296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82848"/>
            <a:ext cx="10240191" cy="5065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anticonvulsant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ยาต่อต้านการชัก หรือยากันชัก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antiepileptic drug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ยาต่อต้านการชัก หรือยากันชัก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antifungal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drug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ยาต่อต้านเชื้อรา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antihistamine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ยาต้านสาร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histamine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ที่ทำให้เกิดภูมิแพ้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antihypertensive drug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ยาลดความดันโลหิต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antimalarial drug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ยาต่อต้านเชื้อมาลาเรีย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antiplatelet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ยาต้านการจับตัวของเกล็ดเลือด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48AE4-49AE-45AA-A697-27234783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8014"/>
            <a:ext cx="10886862" cy="504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antipsychotic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ยารักษาโรคจิตเวช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antiseptic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สารป้องกันการติดเชื้อ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antispasmodic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ยาป้องกันการหดเกร็งของกล้ามเนื้อ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antiviral drug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ยาต่อต้านเชื้อไวรัส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2B76D-300A-47C4-8718-D3B690C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38230"/>
            <a:ext cx="10845673" cy="547801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no, anal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nus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ทวารหนัก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anal fissure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รอยแยกของผิวทวารหนัก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อาจเกิดจากการถ่ายอุจจาระแข็ง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anorectal abscess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ฝีหนองบริเวณทวารหนัก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rthro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joint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ข้อต่อ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arthritis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ข้ออักเสบ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arthroplasty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การผ่าตัดซ่อมแซมข้อ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arthro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scop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การส่องกล้องเข้าไปดูพยาธิสภาพ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ภายในข้อ เพื่อวินิจฉัยหรือทำการรักษา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ED0F9-5DC7-4A81-AB66-78291360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80176"/>
            <a:ext cx="11064920" cy="50501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Audio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auditory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การได้ยิน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audiogram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การตรวจสมรรถภาพการได้ยินเสียง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auditorium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ห้องประชุมใหญ่</a:t>
            </a:r>
          </a:p>
          <a:p>
            <a:pPr marL="0" indent="0">
              <a:buNone/>
            </a:pP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udiovisual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สื่อที่มีทั้งภาพและเสียง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dirty="0">
                <a:cs typeface="+mn-c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Auricle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ear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หู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auricular canal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รูหู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preauricular area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บริเวณส่วนหน้าของใบหู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5BF72-900F-445B-BD25-50BEBA3B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620785"/>
            <a:ext cx="11123643" cy="580518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ardio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 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eart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หัวใจ		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Cardiologist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แพทย์ทางด้านโรคหัวใจ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ดูแลรักษาโรคหัวใจและหลอดเลือด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Cardiology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สาขาโรคหัวใจ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ardiomegaly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โรคหัวใจโต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Cephalic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head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หัว, ศีรษะ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cephalhematoma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ก้อนเลือดในศีรษะ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cephalopelvic disproportion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การไม่ได้สัดส่วนระหว่างศีรษะทารก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กับเชิงกรานแม่ เป็นข้อบ่งชี้สำหรับการผ่าคลอด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pneumocephalus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ลมในกะโหลกศีรษะ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encephalitis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สมองอักเสบ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CCF8E-2E10-4179-ACE3-7A3D0C7B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855677"/>
            <a:ext cx="11031364" cy="60023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Cerebral	brain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สมอง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cerebral palsy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สมองพิการ พบมากในเด็กมักเกิดจากภาวะขาด											ออกซิเจนในระหว่างการคลอด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cerebrospinal fluid,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CSF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น้ำไขสันหลัง เป็นสารน้ำที่หล่อเลี้ยงโดยรอบและ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ภายในสมองและไขประสาทสันหลัง ช่วยป้องกันการ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กระทบกระแทก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0A5C5-6F91-4C23-9531-A6451DB4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656B-EC86-4FF3-9B9A-190E232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9" y="996304"/>
            <a:ext cx="10473495" cy="518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cerebrum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สมองส่วนกลาง มีผิวเป็นรอยหยักมีเซลล์ประสาทสมอง								อยู่เป็นจำนวนมาก มีความอ่อนนุ่ม ถูกห่อหุ้มด้วยน้ำไข								สันหลังและเยื่อหุ้มสมอง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ชั้น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cerebellum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อยู่บริเวณด้านหลังของสมอง เป็นส่วนที่ควบคุมการทรง								ตัวของร่างกาย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6A20B-C7CB-4BDE-93CC-A1CB8385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4000" smtClean="0"/>
              <a:t>18</a:t>
            </a:fld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7BD4F-8C28-41B7-ADBB-604E4EEC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719190"/>
            <a:ext cx="3911542" cy="30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261" y="774358"/>
            <a:ext cx="10961003" cy="547404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Chole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bile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น้ำดี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holangiocarcinoma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มะเร็งของท่อน้ำดี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holangitis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ท่อน้ำดีอักเสบ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holecyst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gall bladder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ถุงน้ำดี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cholecystitis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ถุงน้ำดีอักเสบ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cholecystectomy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การผ่าตัดเอาถุงน้ำดีออก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084DD-18E0-430D-BE38-C793C984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452718"/>
            <a:ext cx="10808043" cy="57956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Doctor of Medicine, M.D.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Diplomate Thai Board of Obstetrics and Gynecology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Faculty of Medicine,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Ramathibodi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hospital, Mahidol university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Certificate of Infertility (IVF and ICSI)</a:t>
            </a:r>
          </a:p>
          <a:p>
            <a:pPr marL="0" indent="0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		Tokyo Medical and Dental University, Japan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Master of Business Administration (Management) </a:t>
            </a:r>
          </a:p>
          <a:p>
            <a:pPr marL="0" indent="0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		University of Thai Chamber of Commerce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81FD-DF8A-455B-8AEF-7C17159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64" y="520118"/>
            <a:ext cx="10795195" cy="59383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Colon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large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intestine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ลำไส้ใหญ่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 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colonoscopy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การส่องกล้องเข้าไปในลำไส้ใหญ่ เพื่อดูพยาธิสภาพ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หรือทำหัตถการเพื่อการรักษา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colostomy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การผ่าตัดเปิดสำไส้ใหญ่เป็นช่องให้ขับถ่ายออกมาทาง										หน้าท้องในรายที่มีการอุดตันของลำไส้ใหญ่ส่วนปลาย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Colpo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-		vagina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ช่องคลอด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colpoperineorrhaphy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การผ่าตัดซ่อมแซมช่องคลอด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colposcopy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การส่องกล้องผ่านทางช่องคลอด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เพื่อดูพยาธิสภาพของปากมดลูก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A2F6D-107C-49BD-859E-CD76FC5F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BC51-72B4-426B-936E-75CD9E81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96" y="606804"/>
            <a:ext cx="10545607" cy="5644392"/>
          </a:xfrm>
        </p:spPr>
        <p:txBody>
          <a:bodyPr>
            <a:noAutofit/>
          </a:bodyPr>
          <a:lstStyle/>
          <a:p>
            <a:pPr algn="thaiDi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Costal		ribs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ซี่โครง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costal cartilage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กระดูกอ่อนของซี่โครง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costal margin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ชายโครง</a:t>
            </a:r>
          </a:p>
          <a:p>
            <a:pPr marL="0" indent="0" algn="thaiDist">
              <a:spcAft>
                <a:spcPts val="1000"/>
              </a:spcAft>
              <a:buNone/>
            </a:pPr>
            <a:endParaRPr lang="th-TH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ranium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skull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กะโหลกศีรษะ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c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raniotomy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การผ่าตัดเปิดกระโหลกศีรษะ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intracranial pressure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แรงดันภายในกระโหลกศีรษะ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 algn="thaiDist"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5834-4A94-4182-A6AB-C825786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21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43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24" y="933050"/>
            <a:ext cx="11241088" cy="562922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Cyst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ถุงน้ำ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Cystectomy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การผ่าตัดถุงน้ำออก นิยมหมายถึงถุงน้ำรังไข่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Cystitis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กระเพาะปัสสาวะอักเสบ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6D047-DDAA-4990-B21C-EFC0CC03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02" y="679572"/>
            <a:ext cx="10928051" cy="57153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ermis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skin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ผิวหนัง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dermatitis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ผิวหนังอักเสบ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Dermatology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สาขาตจวิทยา หรือสาขาโรคผิวหนัง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ดูแลโรคผิวหนัง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ซึ่งอาจรวมไปถึงการดูแลความงามของผิวหนังด้วย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เรียกแพทย์สาขานี้ว่า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ermatologist</a:t>
            </a:r>
            <a:endParaRPr lang="en-GB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dermatophyte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เชื้อราที่ผิวหนัง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BC34-13DD-461F-AEFC-633FDBBC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68" y="951584"/>
            <a:ext cx="10454374" cy="55317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Dys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not good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, abnormal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ไม่ดี, ผิดปกติ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dysfunction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การทำงานไม่ดี ผิดปกติ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dysmenorrhea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ปวดประจำเดือน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dyspnea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หายใจลำบาก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yspepsia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อาหารไม่ย่อย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dysuria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เจ็บขณะปัสสาวะ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F311-7AE9-4955-AFAC-1B6B299B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6" y="444617"/>
            <a:ext cx="10569705" cy="607975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Ecto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outside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ภายนอก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ectoderm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เซลล์ผิวด้านนอก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ectopic pregnancy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การตั้งครรภ์นอกมดลูก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Endo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inside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ภายใน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endocervix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ภายในปากมดลูก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endoderm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เซลล์บุผิวชั้นใน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endometrium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เยื่อบุโพรงมดลูก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endoscopy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การส่องกล้องเข้าไปดูภายใน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34C1D-0E00-4160-B40A-D306AA8C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95" y="805343"/>
            <a:ext cx="10495564" cy="56948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Enteric		bowel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ลำไส้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enteritis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ลำไส้อักเสบ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enteroscopy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การส่องกล้องกระเพาะอาหารและลำไส้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Epi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above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เหนือ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epidermis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ผิวหนังชั้นบนสุด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epidural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เหนือเยื่อหุ้มสมองชั้น 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dura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CE426-44BC-4D7E-9E8D-6774387A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45" y="751340"/>
            <a:ext cx="10619131" cy="515519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Erythro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red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แดง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erythema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รอยแดงบนผิว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erythrocyte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เม็ดเลือดแดง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Exo-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outer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ภายนอก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exogenous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เกิดจากภายนอก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exophthalmos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ตาโปนออกมา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F53D-7DD6-407B-AEA2-F352D7C4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620786"/>
            <a:ext cx="10730343" cy="60662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G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astr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ic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stomach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กระเพาะอาหาร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gastritis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กระเพาะอาหารอักเสบ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gastrointestinal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ทางเดินอาหาร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gastroscopy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การส่องกล้องเข้าไปในทางเดินอาหาร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เพื่อดูพยาธิสภาพหรือทำหัตถการเพื่อการรักษา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4986-2879-4084-A068-17B98E31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3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593125"/>
            <a:ext cx="11064919" cy="5690229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Heme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blood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เกี่ยวกับเลือด (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heme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เป็นสารประกอบธาตุเหล็ก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ที่มีคุณสมบัติการนำพาออกซิเจน)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hematoma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ก้อนเลือดที่ค้างอยู่ที่ส่วนใดๆ ของร่างกาย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hemarthrosis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เลือดออกในข้อ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hemoglobin  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ฮีโมโกลบิน องค์ประกอบสำคัญของเม็ดเลือดแดง</a:t>
            </a: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ทำหน้าที่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นำออกซิเจนไปตามส่วนต่าง ๆ ของร่างกาย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hemoperitoneum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เลือดออกในช่องท้อง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(peritoneum)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67B01-6942-4B15-8B7E-FAA30BEE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669" y="420809"/>
            <a:ext cx="8723871" cy="1062002"/>
          </a:xfrm>
        </p:spPr>
        <p:txBody>
          <a:bodyPr>
            <a:normAutofit/>
          </a:bodyPr>
          <a:lstStyle/>
          <a:p>
            <a:r>
              <a:rPr lang="th-TH" sz="4800" b="1" dirty="0"/>
              <a:t>สารบัญ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69" y="1482811"/>
            <a:ext cx="10363826" cy="47614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รากศัพท์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	Root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2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อาการ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				Symptoms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3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อาการแสดง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Signs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4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บันทึกทางการแพทย์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Medical record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5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โรคที่พบบ่อย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Common diseases</a:t>
            </a: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6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การรักษา	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Treatment</a:t>
            </a:r>
          </a:p>
          <a:p>
            <a:endParaRPr lang="en-US" sz="3200" dirty="0">
              <a:latin typeface="TH SarabunIT๙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3C57F-FFE8-4EA4-88A6-CEB3C6D6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31" y="679572"/>
            <a:ext cx="11051619" cy="590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hemorrhage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เลือดออก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hemothorax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เลือดในช่องเยื่อหุ้มปอด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(p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leural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cavity)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hematology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สาขาโลหิตวิทยา ดูแลรักษาโรคเลือด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โลหิตจาง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เม็ดเลือดผิดปกติ โรคไขกระดูกและม้าม โรคพันธุกรรม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ทางโลหิตวิทยา เช่น ธารัสซีเมีย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(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Thalassemia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เรียกอายุรแพทย์สาขาโลหิตวิทยา ว่า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Hematologist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8DB23-A0E7-4287-B26F-B99ED5BA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1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261" y="805342"/>
            <a:ext cx="10528515" cy="59391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epatic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l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iver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ตับ	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hepatitis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ตับอักเสบ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hepatoma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มะเร็งตับ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hepatomegaly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ตับโต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94087-A9B5-42ED-AE6C-40316C58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69" y="444618"/>
            <a:ext cx="10635607" cy="608798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Hyper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over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มาก สูง เหนือ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hypercholesterolemia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ระดับคอเลสเตอรอลในเลือดสูง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hyperglycemia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	ระดับน้ำตาลในเลือดสูง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hypertension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ความดันโลหิตสูง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hyperthyroidism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ภาวะไทรอยด์ฮอร์โมนสูง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low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น้อย ต่ำ ใต้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hypoglycemia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ระดับน้ำตาลในเลือดต่ำ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hyponatremia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ระดับโซเดียมในเลือดต่ำ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hypotension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ความดันโลหิตต่ำ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9C745-F1E9-436C-8BD1-DCC9CF59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8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685437"/>
            <a:ext cx="11014586" cy="57071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Hystero-	uterus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มดลูก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hysterectomy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การผ่าตัดมดลูก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hysteroscopy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การส่องกล้องเข้าไปดูพยาธิสภาพภายในโพรงมดลูก 										และทำการรักษา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Inter-		between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ระหว่าง 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intercostal muscle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กล้ามเนื้อระหว่างซี่โครง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intercostal space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ช่องระหว่างซี่โครง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7F68-A9C1-4C1D-9B96-4BA90BF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652485"/>
            <a:ext cx="10412204" cy="54517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Intra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inside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ข้างใน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intra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cranial pressure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ความดันภายในกะโหลกศีรษะ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intrauterine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ภายในโพรงมดลูก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intravascular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ภายในเส้นเลือด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Leuko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white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สีขาว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leukocyte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เม็ดเลือดขาว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leukorrhea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ตกขาว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71A7E-7512-49D5-BC3E-0810689B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2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711798"/>
            <a:ext cx="10486708" cy="5125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L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ingual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tongue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เกี่ยวกับลิ้น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bilingual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สองภาษา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s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ublingual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ใต้ลิ้น ยาอมใต้ลิ้น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Lymph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น้ำเหลือง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lymphatic system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ระบบน้ำเหลืองในร่างกาย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lymphoma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มะเร็งต่อมน้ำเหลือง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3F6CC-DEE7-45D6-BF24-ABB8128F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0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92" y="452717"/>
            <a:ext cx="10593388" cy="61095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Mal-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abnormality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ผิดปกติ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malabsorption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การดูดซึมผิดปกติ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malfunction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การทำงานผิดปกติ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malnutrition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ขาดสารอาหาร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malocclusion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การสบฟันผิดปกติ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8FD82-BDD2-4AFB-9BCF-2C2262BD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3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575" y="360299"/>
            <a:ext cx="10844849" cy="58223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Mammal	breast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เต้านม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mammography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x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ray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ตรวจก้อนในเต้านม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หรือเรียกว่า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 	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mammogram 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mammoplasty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การผ่าตัดตกแต่งเต้านมหรือเสริมเต้านม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yo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muscle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กล้ามเนื้อ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myalgia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อาการปวดกล้ามเนื้อ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myofascial pain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การเจ็บปวดของกล้ามเนื้อ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และเนื้อเยื่อเกี่ยวพัน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myoma uteri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เนื้องอกของกล้ามเนื้อมดลูก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 </a:t>
            </a: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330B6-B5BA-4F50-92E0-457C35B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6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1394"/>
            <a:ext cx="11067875" cy="604007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N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aso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nose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จมูก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nasal discharge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น้ำมูก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nasal septum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ผนังกั้นกลางโพรงจมูก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N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ephro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-ไต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kidney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nephritis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ไตอักเสบ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Nephrology 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สาขาโรคไต ดูแลโรคไต การทำงานของไต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ไตวาย รวมถึงความผิดปกติของ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เกลือแร่ในร่างกายที่ควบคุมโดยไต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เรียกแพทย์ด้านนี้ว่า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N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ephrologist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1B58C-8C3C-49EC-80F9-DA4CC7E4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9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394284"/>
            <a:ext cx="10936289" cy="64637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Oocyte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egg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ฟองไข่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oophorectomy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การผ่าตัดรังไข่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Ophthalm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ic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eye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ตา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exophthalmos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ตาโปน ในผู้ป่วยไทรอยด์ฮอร์โมนสูง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Ophthalmology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สาขาจักษุวิทยา ดูแลรักษาโรคของดวงตา ต้อเนื้อ ต้อลม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ต้อหิน ต้อกระจก จอประสาทตา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กล้ามเนื้อตาและสายตา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เรียกจักษุแพทย์ว่า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phthalmologist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ophthalmoscope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อุปกรณ์ใช้ส่องตรวจจอประสาทตา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ผ่านทางรูม่านตา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81245-FF1A-4F83-B2FE-E23958E4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433" y="1152983"/>
            <a:ext cx="10363826" cy="4934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7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สาขาวิชา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Department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8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บุคลากรและสถานที่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Personal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and place</a:t>
            </a:r>
            <a:endParaRPr lang="en-GB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9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เครื่องมือ 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Medical equipment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10 	กายวิภาคพื้นฐาน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Basic anatomy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 11 	ศัพท์อื่น ๆ	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Other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บทที่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12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อักษรย่อทางการแพทย์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Abbreviation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42283-77DF-4BF7-A094-F7677E9B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9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65" y="1199625"/>
            <a:ext cx="10852469" cy="54933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ral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ปาก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mouth	 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oral cavity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ช่องปาก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oral hygiene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สุขอนามัยช่องปาก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15D0F-C430-4E96-879F-1573D4F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1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402672"/>
            <a:ext cx="10989419" cy="62414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Osteo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กระดูก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bone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osteoa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rthritis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การเสื่อมสภาพของข้อต่อ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osteopenia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ภาวะกระดูกบาง มวลกระดูกน้อยกว่าปกติในวัยเดียวกัน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มีความเสี่ยงต่อการเกิดกระดูกหักได้สูงกว่าคนปกติ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ค่า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T-score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ของมวลกระดูกอยู่ระหว่าง -2.5 ถึง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-1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osteoporosis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ภาวะกระดูกพรุน เป็นภาวะที่มีความรุนแรงมากกว่า 							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osteopenia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ค่า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T-score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น้อยกว่า -2.5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ซึ่งมีความเสี่ยงต่อการเกิดกระดูกหักได้สูง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osteosarcoma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มะเร็งของกระดูก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FF11E-0866-46DA-B990-EE9B658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5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33" y="490265"/>
            <a:ext cx="11350146" cy="60720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Oto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ear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หู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torrhea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มีน้ำไหลจากหู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toscope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เครื่องมือส่องตรวจและทำหัตถการในช่องรูหู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Patho-		disease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โรค	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pathogen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เชื้อโรคหรือสิ่งที่ทำให้เกิดโรค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pathogenesis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สาเหตุของการเกิดโรค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พยาธิกำเนิด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Pathology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พยาธิวิทยา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D01-27DC-4F61-AFEF-67C255E8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FB078-33BF-4CBD-B8CE-280EB690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92" y="1158379"/>
            <a:ext cx="2356608" cy="23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5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53" y="511728"/>
            <a:ext cx="10777127" cy="573667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Peri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around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รอบๆ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erianal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abscess  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การอักเสบรอบทวารหนัก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pericardial effusion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น้ำที่ช่องรอบหัวใจ อยู่ในถุงเยื่อหุ้มหัวใจ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periosteum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เยื่อหุ้มกระดูก</a:t>
            </a: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Pharmacy-	medicine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ยา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pharmacist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เภสัชกร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pharmacy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ร้านขายยา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Pharmacology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เภสัชกรรม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pharmacokinetic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เภสัชจลนศาสตร์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98BA1-5369-42EF-A75D-EC388159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0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01" y="565977"/>
            <a:ext cx="10334308" cy="57761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Pneumo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gas 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ลม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pneumocephalus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ลมในกะโหลกศีรษะ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pneumonia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ปอดอักเสบ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pneumothorax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ลมในช่องปอด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Poly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many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มาก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polydipsia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ดื่มน้ำมากเนื่องจากกระหายน้ำมากกว่าปกติ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มักพบในผู้ป่วยเบาหวาน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polyhydramnios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ปริมาณน้ำคร่ำมากผิดปกติ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olyuria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ปัสสาวะบ่อย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06E95-7E7D-4263-99C3-5DAF3D40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2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402672"/>
            <a:ext cx="10974389" cy="61595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Post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       after 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หลัง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poste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rior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ด้านหลัง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postoperati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ve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care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การดูแลหลังการผ่าตัด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postpartum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หลังการคลอด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Pre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    		before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ก่อน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p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reoperati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ve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care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การดูแลก่อนการผ่าตัด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preterm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ก่อนกำหนด ใช้เรียกทารกที่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คลอดก่อนกำหนด หรือก่อน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ครบ 37 สัปดาห์เต็ม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3A164-4846-4033-AFFB-0EF08162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9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BDF5-F86F-481D-B642-8DBA26A0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478172"/>
            <a:ext cx="10545607" cy="55353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Procto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anus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ทวารหนัก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proctitis		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ทวารหนักอักเสบ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roctoscopy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การส่องกล้องหรือเครื่องมือเข้าทางหวารหนัก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เพื่อตรวจดู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พยาธิสภาพหรือเพื่อทำการรักษา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Pulmo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nary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l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ung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ปอด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		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pulmonary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embolism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เส้นเลือดปอดอุดตัน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p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ulmonary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edema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ภาวะน้ำท่วมปอด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2A97-2DE5-4819-AE24-D346F004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087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31" y="583524"/>
            <a:ext cx="10334308" cy="54635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 Rhino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nose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จมูก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rhinoplasty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การผ่าตัดซ่อมแซมจมูก เช่น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การเสริมดั้งจมูก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rhinorrhea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น้ำมูก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Salpinx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uterine tube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ท่อนำไข่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salpingectomy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การผ่าตัดท่อนำไข่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salpingitis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ท่อนำไข่อักเสบ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76D1-954C-4C8C-90C6-D1608D5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9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678180"/>
            <a:ext cx="10806749" cy="55702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Thorax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chest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ทรวงอก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h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emothorax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เลือดในช่องเยื่อหุ้มปอด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(p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leural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cavity)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p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neumothorax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ลมในช่องเยื่อหุ้มปอด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(p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leural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cavity)</a:t>
            </a: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Venous		vein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เส้นเลือดดำ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 err="1">
                <a:latin typeface="TH SarabunPSK" panose="020B0500040200020003" pitchFamily="34" charset="-34"/>
                <a:cs typeface="+mn-cs"/>
              </a:rPr>
              <a:t>ve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nogram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x-ray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ตรวจเส้นเลือดดำ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โดยการฉีดสารทึบรังสีเข้าไป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เพื่อดูลักษณะภายในหลอดเลือดดำ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2BB0-1E1F-4B87-98E8-EB27FA8E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336E-6357-43E8-B332-5D9A5938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2306685"/>
            <a:ext cx="9404723" cy="1400530"/>
          </a:xfrm>
        </p:spPr>
        <p:txBody>
          <a:bodyPr/>
          <a:lstStyle/>
          <a:p>
            <a:r>
              <a:rPr lang="en-US" dirty="0"/>
              <a:t>Take a 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1719-B3C4-4C5A-AE2B-16F1A623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2BA7E-8888-4BB9-8D71-7177E60FC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348" y="679451"/>
            <a:ext cx="4555223" cy="150168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ID: online1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D1441-E9DA-4CFA-8076-C7483E5A4D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6" y="679451"/>
            <a:ext cx="4000500" cy="5683250"/>
          </a:xfrm>
        </p:spPr>
      </p:pic>
    </p:spTree>
    <p:extLst>
      <p:ext uri="{BB962C8B-B14F-4D97-AF65-F5344CB8AC3E}">
        <p14:creationId xmlns:p14="http://schemas.microsoft.com/office/powerpoint/2010/main" val="2837560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452718"/>
            <a:ext cx="9166914" cy="1400530"/>
          </a:xfrm>
        </p:spPr>
        <p:txBody>
          <a:bodyPr/>
          <a:lstStyle/>
          <a:p>
            <a:r>
              <a:rPr lang="en-GB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Prefix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เกี่ยวกับจำนวน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54916"/>
            <a:ext cx="10507980" cy="49864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Mono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uni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 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 เดี่ยว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monofilament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เส้นใยเดี่ยว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m</a:t>
            </a: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onozygotic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twin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แฝดที่เกิดจากไข่ใบเดียวกัน หรือเรียกอีกชื่อหนึ่งว่า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แฝดเหมือน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(identical twin)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nilateral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ข้างเดียว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unilocular cyst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ถุงน้ำที่มีเพียงถุงเดียว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395A8-6EE5-4B78-BD50-51361C57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6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31520"/>
            <a:ext cx="10888751" cy="5516879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H SarabunPSK" panose="020B0500040200020003" pitchFamily="34" charset="-34"/>
                <a:cs typeface="+mn-cs"/>
              </a:rPr>
              <a:t>Bi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, di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two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สอง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bicep muscle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กล้ามเนื้อต้นแขนที่มีจุดตั้งต้นสองแห่ง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bilateral 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ทั้งสองข้าง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bipolar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disorder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โรคอารมณ์สองขั้ว เป็นโรคทางจิตเวชชนิดหนึ่งที่มีอาการ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สองแบบต่างกันในโรคเดียวกัน คือ ซึมเศร้า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(depression)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และบ้า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(mania)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dizygotic twin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s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แฝดที่เกิดจากไข่สองใบ หรือเรียกว่า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แฝดไม่เหมือน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 (non-identical twins)</a:t>
            </a: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diplopia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เห็นภาพซ้อน หรือ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double visions</a:t>
            </a: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10F31-53BE-4A84-8E47-1E44382B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9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46760"/>
            <a:ext cx="11165588" cy="55016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Tri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three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สาม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trigeminal nerve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เส้นประสาทสมองคู่ที่ห้า มีปลายแยกออกมาเป็นสามทาง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triceps muscle 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กล้ามเนื้อต้นแขนส่วนหลังที่มีจุดตั้งต้นสามแห่งที่ตำแหน่ง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ต่างกัน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triplet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s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ครรภ์แฝดสาม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F65E-FAEE-4354-B436-CFA0DD8C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3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685800"/>
            <a:ext cx="10830028" cy="55625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Tetra-,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quad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four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สี่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tetralogy of Fallot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กลุ่มความผิดปกติของหัวใจตั้งแต่กำเนิด 4 อย่าง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ประกอบด้วย 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pulmonary 	stenosis, right ventricle 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enlargement, 	ventricular septal defect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และ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overlying of aorta</a:t>
            </a: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quadriceps femoris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กล้ามเนื้อต้นขาด้านหน้าที่มีสี่มัดรวมกัน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quadruplets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ครรภ์แฝดสี่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23680-1F9C-4DC1-ABF8-EA9DA857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6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99" y="511728"/>
            <a:ext cx="10178483" cy="56863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Penta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five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ห้า	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Hexa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six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หก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Hepta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seven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เจ็ด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Octa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eight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แปด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Nano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nine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เก้า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  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nanotechnology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เทคโนโลยีที่มีขนาดเล็กมาก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ระดับนาโนเมตร (10</a:t>
            </a:r>
            <a:r>
              <a:rPr lang="th-TH" sz="3200" b="1" baseline="30000" dirty="0">
                <a:latin typeface="TH SarabunPSK" panose="020B0500040200020003" pitchFamily="34" charset="-34"/>
                <a:cs typeface="+mn-cs"/>
              </a:rPr>
              <a:t>-9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)</a:t>
            </a:r>
            <a:r>
              <a:rPr lang="th-TH" sz="3200" b="1" baseline="30000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หรือ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0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.000000001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เมตร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			</a:t>
            </a:r>
            <a:endParaRPr lang="th-TH" sz="3200" b="1" dirty="0">
              <a:latin typeface="TH SarabunPSK" panose="020B0500040200020003" pitchFamily="34" charset="-34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Deca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ten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สิบ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C2FAF-4FA7-4998-93C9-2E77BE9E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9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677A-F53D-405B-A7DB-E2DDE954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451" y="947668"/>
            <a:ext cx="9404723" cy="1400530"/>
          </a:xfrm>
        </p:spPr>
        <p:txBody>
          <a:bodyPr/>
          <a:lstStyle/>
          <a:p>
            <a:r>
              <a:rPr lang="th-TH" sz="4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คำต่อท้าย หรือ </a:t>
            </a:r>
            <a:r>
              <a:rPr lang="en-GB" sz="4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suffix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B4CA-D1AA-4F82-A5EE-03074494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2266447"/>
            <a:ext cx="9252899" cy="44867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3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เป็นคำที่มีความหมายตามรากศัพท์ มักเป็นคำที่ไม่มีที่ใช้เดี่ยว ๆ แต่ต้องนำมาต่อเติมท้ายของคำอื่นทางด้านหลัง เพื่อให้ได้ความหมายที่ต้องการ</a:t>
            </a:r>
            <a:endParaRPr lang="en-US" sz="3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FDBAC-48E8-4705-9A81-A1838E79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6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55</a:t>
            </a:fld>
            <a:endParaRPr lang="en-US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5366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F39A-0A72-4C02-BDAF-A8FDB9D1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9" y="679572"/>
            <a:ext cx="10520440" cy="5317221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ache      pain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ปวด ใช้ต่อท้ายอวัยวะเพื่อบอกอาการปวด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อาจเขียนติดกันหรือแยกออกมาเป็นคนละคำ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headache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ปวดศีรษะ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muscle aches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ปวดกล้ามเนื้อ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stomachache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ปวดกระเพาะอาหาร ปวดท้อง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17D51-5ABD-4F02-9612-DAA06DD5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56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685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688E8-4CE1-41A4-B3F5-E1A7497EA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587230"/>
            <a:ext cx="10545608" cy="5746458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carcinoma     cancer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malignancy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 ใช้ต่อท้ายอวัยวะเพื่อบอกว่าเป็นมะเร็ง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ที่ส่วนใดของร่างกายหรือเป็นเซลล์มะเร็งชนิดใด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adenocarcinoma 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มะเร็งของเซลล์ต่อม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cholangiocarcinoma  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มะเร็งของท่อน้ำดี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ductal cell carcinoma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มะเร็งของเซลล์ท่อ มักพบที่ท่อน้ำนม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renal cell carcinoma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มะเร็งของเซลล์ไต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squamous cell carcinoma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มะเร็งของเซลล์ผิว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F3DD3-79A3-428D-B7D4-300E1C5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20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1BBB-C4DC-43F5-8425-1AAB75ED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87" y="679572"/>
            <a:ext cx="9404723" cy="5333999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cyte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cell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เซลล์ ต่อท้ายคำเพื่อบอกลักษณะของเซลล์นั้น ๆ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erythrocyte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เม็ดเลือดแดง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hepatocyte 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เซลล์ตับ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leukocyte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เม็ดเลือดขาว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thrombocyte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เกล็ดเลือด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6AB88-5618-4025-A42A-4834388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58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3294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8451-D753-449B-A1C5-40F4E4E7B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16" y="545284"/>
            <a:ext cx="10595943" cy="5485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graph         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writing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การเขียนการบันทึก ใช้ต่อท้ายส่วนของอวัยวะเพื่อบอกว่า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บันทึกอะไร อาจหมายถึงการบันทึกรูปหรือลายเส้น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angiography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การฉีดสารทึบแสงเข้าไปในเส้นเลือดแล้วถ่ายภาพด้วย</a:t>
            </a: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x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ray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เพื่อดูพยาธิสภาพของเส้นเลือ</a:t>
            </a: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echocardiography 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การตรวจหัวใจด้วยเครื่อง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ultrasound </a:t>
            </a:r>
            <a:endParaRPr lang="th-TH" sz="32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mammography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การตรวจหาก้อนในเต้านมด้วยการ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x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ray </a:t>
            </a: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นิยมเรียกว่า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mammogram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1FE96-6FEA-4046-85E6-155E8B17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59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560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76" y="444481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+mn-cs"/>
              </a:rPr>
              <a:t>บทที่ </a:t>
            </a:r>
            <a:r>
              <a:rPr lang="en-US" sz="4800" b="1" dirty="0">
                <a:latin typeface="TH SarabunPSK" panose="020B0500040200020003" pitchFamily="34" charset="-34"/>
                <a:cs typeface="+mn-cs"/>
              </a:rPr>
              <a:t>1</a:t>
            </a:r>
            <a:r>
              <a:rPr lang="th-TH" sz="4800" b="1" dirty="0">
                <a:latin typeface="TH SarabunPSK" panose="020B0500040200020003" pitchFamily="34" charset="-34"/>
                <a:cs typeface="+mn-cs"/>
              </a:rPr>
              <a:t> รากศัพท์</a:t>
            </a:r>
            <a:br>
              <a:rPr lang="en-US" sz="4800" b="1" dirty="0">
                <a:latin typeface="TH SarabunPSK" panose="020B0500040200020003" pitchFamily="34" charset="-34"/>
                <a:cs typeface="+mn-cs"/>
              </a:rPr>
            </a:br>
            <a:r>
              <a:rPr lang="en-GB" sz="4800" b="1" dirty="0">
                <a:latin typeface="TH SarabunPSK" panose="020B0500040200020003" pitchFamily="34" charset="-34"/>
                <a:cs typeface="+mn-cs"/>
              </a:rPr>
              <a:t>Root</a:t>
            </a:r>
            <a:endParaRPr lang="en-US" sz="48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985320"/>
            <a:ext cx="10363826" cy="38058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วิชาความรู้ทางการแพทย์ ส่วนมากมาจากทางโลกตะวันตก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ความหลากหลายและความละเอียดของคำศัพท์ต่างๆ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มากมาย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รูปแบบของการเชื่อมคำ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คำเติมหน้า หรือ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prefix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คำต่อท้าย หรือ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suffix  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A3F6-236D-4310-9130-267BFE5C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82D-F315-4231-9A7F-5CAC3DDF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19" y="612396"/>
            <a:ext cx="10763898" cy="5359166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itis          inflammation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อักเสบ เติมหลังคำหมายถึงการอักเสบของอวัยวะนั้น 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arthritis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ข้ออักเสบ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appendicitis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ไส้ติ่งอักเสบ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cellulitis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เนื้อเยื่ออักเสบ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cervicitis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ปากมดลูกอักเสบ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cholangitis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ท่อน้ำดีอักเสบ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cholecystitis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ถุงน้ำดีอักเสบ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3A200-E239-46E5-B988-756D03C8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7373" y="354452"/>
            <a:ext cx="838199" cy="767687"/>
          </a:xfrm>
        </p:spPr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60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803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B817-7301-48B4-8BF0-7C629146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32" y="679572"/>
            <a:ext cx="9404723" cy="5426278"/>
          </a:xfrm>
        </p:spPr>
        <p:txBody>
          <a:bodyPr>
            <a:noAutofit/>
          </a:bodyPr>
          <a:lstStyle/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conjunctivitis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เยื่อบุตาอักเสบ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cystitis 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กระเพาะปัสสาวะอักเสบ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dermatitis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ผิวหนังอักเสบ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endocarditis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กล้ามเนื้อหัวใจอักเสบ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endometritis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เยื่อบุโพรงมดลูกอักเสบ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esophagitis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หลอดอาหารอักเสบ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fasciitis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เนื้อเยื่อเกี่ยวพันอักเสบ (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fascia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C9B85-0270-4C64-A21D-5F266418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1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7C05-BE89-4649-802C-D59F7F09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687898"/>
            <a:ext cx="9404722" cy="5560502"/>
          </a:xfrm>
        </p:spPr>
        <p:txBody>
          <a:bodyPr>
            <a:noAutofit/>
          </a:bodyPr>
          <a:lstStyle/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folliculitis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รูขุมขนอักเสบ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gastritis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กระเพาะอาหารอักเสบ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iritis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ม่านตาอักเสบ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myositis 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กล้ามเนื้ออักเสบ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orchitis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อัณฑะอักเสบ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pharyngitis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คออักเสบ</a:t>
            </a:r>
            <a:endParaRPr lang="th-TH" sz="32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euritis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เยื่อหุ้มปอดอักเสบ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7324C-F9E2-46AC-95F9-AF3830FD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0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6A5E-E2FA-40D0-8208-618B9950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662730"/>
            <a:ext cx="9404722" cy="5585669"/>
          </a:xfrm>
        </p:spPr>
        <p:txBody>
          <a:bodyPr>
            <a:noAutofit/>
          </a:bodyPr>
          <a:lstStyle/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retinitis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จอประสาทตาอักเสบ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salpingitis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ปีกมดลูกอักเสบ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tendinitis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เอ็นอักเสบ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thyroiditis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ต่อมไทรอยด์อักเสบ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tonsillitis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ต่อมทอนซิลอักเสบ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80A45-2352-4A22-8132-DAD9E4CB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7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FFAE-B778-4040-BCAC-F1DF45B5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00" y="679572"/>
            <a:ext cx="9404722" cy="5434667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oma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mass 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ก้อน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ematoma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ก้อนเลือด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hepatoma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ก้อนที่ตับ มะเร็งตับ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lipoma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ก้อนไขมัน </a:t>
            </a:r>
            <a:endParaRPr lang="th-TH" sz="32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myoma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ก้อนของกล้ามเนื้อ ใช้กับก้อน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เนื้องอกของมดลูก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(myoma uteri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1D227-7239-465B-9668-F2D270F6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64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583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49731-0AD4-4494-ACDC-5361FCE1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6" y="518052"/>
            <a:ext cx="10671617" cy="5821896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pathy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disease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ความเจ็บป่วย โรค	</a:t>
            </a:r>
            <a:endParaRPr lang="th-TH" sz="32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cardiomyopathy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ความผิดปกติของกล้ามเนื้อหัวใจ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lymphadenopathy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ต่อมน้ำเหลืองโต ที่พบได้บ่อยเกิดจากการติดเชื้อ หรือมะเร็ง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ของต่อมน้ำเหลือง</a:t>
            </a:r>
            <a:endParaRPr lang="th-TH" sz="32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penia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less, low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น้อย			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leukopenia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เม็ดเลือดขาวปริมาณน้อย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thrombocytopenia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เกล็ดเลือดต่ำ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CE51F-DF7B-4BBE-A91B-0605B9F1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951111" cy="767687"/>
          </a:xfrm>
        </p:spPr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65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858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C231-A702-45C4-9EC2-BCA7D2E6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76" y="545284"/>
            <a:ext cx="9404722" cy="5838737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-philia		love, favor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รัก, คลั่งไคล้		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pedophilia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พฤติกรรม (ทางเพศ) รักเด็ก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zoophilia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พฤติกรรม (ทางเพศ) รักสัตว์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-phobia	scare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กลัว			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hemophobia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กลัวเลือด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photophobia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กลัวการถ่ายรูป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B17C-1331-4FE0-9591-928C128D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66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3781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CBF9-2806-49CE-A2CC-710EF5E7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86" y="679572"/>
            <a:ext cx="9404723" cy="5350777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plasty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repair 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การตกแต่งแก้ไข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mammoplasty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การผ่าตัดตกแต่งเต้านม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rhinoplasty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การผ่าตัดตกแต่งจมูก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6CA32-4F78-4B37-B6BB-69CD84F2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67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9801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A41F-E211-443C-BEE3-1C8294A8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19" y="469783"/>
            <a:ext cx="10923288" cy="6092487"/>
          </a:xfrm>
        </p:spPr>
        <p:txBody>
          <a:bodyPr>
            <a:normAutofit lnSpcReduction="10000"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-therapy 	treatment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การรักษา		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chemotherapy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เคมีบำบัด การรักษาโดยใช้เคมี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oxygen therapy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การรักษาโดยการให้ออกซิเจน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physio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therapy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กายภาพบำบัด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psychotherapy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จิตบำบัด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radiotherapy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รังสีรักษา การรักษาโดยรังสีหรือ</a:t>
            </a: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การฉายแสงสำหรับโรคมะเร็งหรือ</a:t>
            </a: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โรคผิวหนังบางชนิด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AAFAB-28E0-4F6D-A7CA-F1F70A2B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68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174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3742-14EB-4154-BB44-6B53259C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20" y="595618"/>
            <a:ext cx="10831007" cy="5401111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tomy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cut 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ตัด มาจากคำว่า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tome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ใบมีด เมื่อมารวมกับ 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ec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ออก 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คือ การตัดออก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appendectomy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การผ่าตัดไส้ติ่ง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cystectomy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การผ่าตัดถุงน้ำ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hepatectomy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การผ่าตัดตับ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hysterectomy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การผ่าตัดมดลูก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F0D4-6B53-411E-9BFA-0CBF1C5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69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182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161231"/>
            <a:ext cx="10363826" cy="43001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Ad-		above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เติมเข้าไป หรืออยู่เหนือ 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adrenal gland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ต่อมหมวกไตที่อยู่ทางด้านบนของไต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adrenaline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ฮอร์โมนที่สร้างจากต่อมหมวกไต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Adeno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gland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ต่อม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a</a:t>
            </a: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denocarcinoma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มะเร็งของเซลล์ต่อม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272AD-E0F4-41B0-8425-0CD14A7D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56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C84E-6761-4EBD-A1DE-CEBF85EB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721454"/>
            <a:ext cx="9404723" cy="5526946"/>
          </a:xfrm>
        </p:spPr>
        <p:txBody>
          <a:bodyPr>
            <a:normAutofit/>
          </a:bodyPr>
          <a:lstStyle/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myomectomy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การผ่าตัดเนื้องอกมดลูก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salpingectomy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การผ่าตัดปีกมดลูก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splenectomy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การผ่าตัดม้าม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thyroidectomy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การผ่าตัดต่อมไทรอยด์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tonsillectomy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การผ่าตัดต่อมทอนซิล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EBFF0-95CB-4208-8221-66E2DE13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70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1310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C704-285E-41FB-8121-78BE0841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3" y="679572"/>
            <a:ext cx="10612894" cy="5468223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ostomy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cut 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การตัดเป็นช่องเปิด มาจากคำว่า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tome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ใบมีด 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รวมกับ -</a:t>
            </a:r>
            <a:r>
              <a:rPr lang="en-GB" sz="3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os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ปาก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colostomy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การผ่าตัดเปิดสำไส้ใหญ่เป็นช่องให้ขับถ่าย	ออกมาทางหน้าท้อง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gastrostomy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การผ่าตัดเปิดกระเพาะอาหารเป็นช่อง</a:t>
            </a:r>
          </a:p>
          <a:p>
            <a:pPr marL="4572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	สอดสายยางสำหรับให้อาหาร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04F02-34B6-4230-9E66-6A64D128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71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132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13826-E145-4CB1-9E0D-E7329081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657138"/>
            <a:ext cx="9404722" cy="5543724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scop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camera 	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กล้อง</a:t>
            </a: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arthroscopy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การส่องกล้องเข้าไปในข้อ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bronchoscopy	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การส่องกล้องเข้าไปในหลอดลม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colonoscopy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การส่องกล้องเข้าไปในลำไส้ใหญ่ 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cystoscopy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การส่องกล้องเข้าไปในกระเพาะปัสสาวะ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gastroscopy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การส่องกล้องเข้าไปในกระเพาะอาหาร 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C77B0-0BE2-4F49-B83C-DE0FB6A6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72</a:t>
            </a:fld>
            <a:endParaRPr 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2223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DD98-8C72-4D8A-B770-909E9800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937569"/>
            <a:ext cx="9249228" cy="1400530"/>
          </a:xfrm>
        </p:spPr>
        <p:txBody>
          <a:bodyPr/>
          <a:lstStyle/>
          <a:p>
            <a:r>
              <a:rPr lang="en-US"/>
              <a:t>Question?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31C5-633E-41F6-952B-26C26CAA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741490"/>
            <a:ext cx="8946541" cy="25069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C6E50-1D34-4F78-9912-95B12F57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438" y="1152983"/>
            <a:ext cx="10363826" cy="517268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An-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no	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ไม่มี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เป็นคำเติมหน้าในเชิงลบ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anemia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ปริมาณเม็ดเลือดแดงน้อย, โลหิตจาง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 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anencephaly 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ไม่มีหัวสมอง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anuria 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ไม่มีปัสสาวะออก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1828800" lvl="4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3BC64-0FD5-4238-AD91-C05D8DB0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10666540" cy="47395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TH SarabunPSK" panose="020B0500040200020003" pitchFamily="34" charset="-34"/>
                <a:cs typeface="+mn-cs"/>
              </a:rPr>
              <a:t>Angio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-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vessel 		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ท่อหรือหลอดเลือด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angiogenesis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การสร้างเส้นเลือดขึ้นใหม่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angiography		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การฉีดสารทึบแสงเข้าเส้นลือด แล้วถ่ายภาพรังสี 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							เพื่อดูพยาธิสภาพของเส้นเลือด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en-GB" sz="3200" b="1" dirty="0">
                <a:latin typeface="TH SarabunPSK" panose="020B0500040200020003" pitchFamily="34" charset="-34"/>
                <a:cs typeface="+mn-cs"/>
              </a:rPr>
              <a:t>angioplasty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+mn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+mn-cs"/>
              </a:rPr>
              <a:t>การผ่าตัดแก้ไขหลอดเลือด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+mn-cs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+mn-cs"/>
            </a:endParaRPr>
          </a:p>
          <a:p>
            <a:pPr marL="0" indent="0">
              <a:buNone/>
            </a:pPr>
            <a:endParaRPr lang="en-US" sz="3200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131AB-4F48-4EC7-AB84-1026BAD4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E93-4DEA-486B-AA22-61CE223CA3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4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354</Words>
  <Application>Microsoft Office PowerPoint</Application>
  <PresentationFormat>Widescreen</PresentationFormat>
  <Paragraphs>571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Century Gothic</vt:lpstr>
      <vt:lpstr>TH SarabunIT๙</vt:lpstr>
      <vt:lpstr>TH SarabunPSK</vt:lpstr>
      <vt:lpstr>Wingdings 3</vt:lpstr>
      <vt:lpstr>Ion</vt:lpstr>
      <vt:lpstr>ศัพท์พื้นฐานการแพทย์ พยาบาล และสาธารณสุข 1</vt:lpstr>
      <vt:lpstr>PowerPoint Presentation</vt:lpstr>
      <vt:lpstr>สารบัญ</vt:lpstr>
      <vt:lpstr>PowerPoint Presentation</vt:lpstr>
      <vt:lpstr>PowerPoint Presentation</vt:lpstr>
      <vt:lpstr>บทที่ 1 รากศัพท์ Root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 break</vt:lpstr>
      <vt:lpstr>Prefix เกี่ยวกับจำนวน</vt:lpstr>
      <vt:lpstr>PowerPoint Presentation</vt:lpstr>
      <vt:lpstr>PowerPoint Presentation</vt:lpstr>
      <vt:lpstr>PowerPoint Presentation</vt:lpstr>
      <vt:lpstr>PowerPoint Presentation</vt:lpstr>
      <vt:lpstr>คำต่อท้าย หรือ suffix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ความรู้พื้นฐานศัพท์แพทย์</dc:title>
  <dc:creator>Windows User</dc:creator>
  <cp:lastModifiedBy> </cp:lastModifiedBy>
  <cp:revision>98</cp:revision>
  <dcterms:created xsi:type="dcterms:W3CDTF">2019-07-15T14:09:41Z</dcterms:created>
  <dcterms:modified xsi:type="dcterms:W3CDTF">2023-09-08T09:33:47Z</dcterms:modified>
</cp:coreProperties>
</file>