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309" r:id="rId2"/>
    <p:sldId id="310" r:id="rId3"/>
    <p:sldId id="321" r:id="rId4"/>
    <p:sldId id="311" r:id="rId5"/>
    <p:sldId id="312" r:id="rId6"/>
    <p:sldId id="313" r:id="rId7"/>
    <p:sldId id="322" r:id="rId8"/>
    <p:sldId id="314" r:id="rId9"/>
    <p:sldId id="315" r:id="rId10"/>
    <p:sldId id="316" r:id="rId11"/>
    <p:sldId id="337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12/22/2022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79559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12/22/2022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11336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12/22/2022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13767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12/22/2022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640832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12/22/2022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444899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12/22/2022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772580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12/22/2022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428200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12/22/2022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330111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12/22/2022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11573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12/22/2022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3123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12/22/2022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83178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12/22/2022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85535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12/22/2022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72631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12/22/2022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43446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12/22/2022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80789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12/22/2022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42839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12/22/2022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07335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pPr defTabSz="457200"/>
            <a:fld id="{B61BEF0D-F0BB-DE4B-95CE-6DB70DBA9567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 defTabSz="457200"/>
              <a:t>12/22/2022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pPr defTabSz="457200"/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D57F1E4F-1CFF-5643-939E-217C01CDF565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 defTabSz="457200"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051802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sz="4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Chapter 7 Neurological system</a:t>
            </a:r>
          </a:p>
        </p:txBody>
      </p:sp>
      <p:pic>
        <p:nvPicPr>
          <p:cNvPr id="4" name="Content Placeholder 3" descr="C:\Users\user\AppData\Local\Microsoft\Windows\INetCache\Content.Word\Nervous-system.jpg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088092" y="1698037"/>
            <a:ext cx="4684309" cy="458589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022176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618518"/>
            <a:ext cx="9905999" cy="5172683"/>
          </a:xfrm>
        </p:spPr>
        <p:txBody>
          <a:bodyPr>
            <a:noAutofit/>
          </a:bodyPr>
          <a:lstStyle/>
          <a:p>
            <a:r>
              <a:rPr lang="en-US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Spinal cord	 </a:t>
            </a:r>
          </a:p>
          <a:p>
            <a:r>
              <a:rPr lang="en-US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Cauda equina</a:t>
            </a:r>
            <a:r>
              <a:rPr lang="th-TH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endParaRPr lang="en-US" sz="32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r>
              <a:rPr lang="en-US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Spinal nerve</a:t>
            </a:r>
            <a:r>
              <a:rPr lang="th-TH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(</a:t>
            </a:r>
            <a:r>
              <a:rPr lang="en-US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dorsal ganglion) </a:t>
            </a:r>
          </a:p>
          <a:p>
            <a:r>
              <a:rPr lang="en-US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Cervical nerve</a:t>
            </a:r>
          </a:p>
          <a:p>
            <a:r>
              <a:rPr lang="en-US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Thoracic nerve</a:t>
            </a:r>
          </a:p>
          <a:p>
            <a:r>
              <a:rPr lang="en-US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Lumbar nerve</a:t>
            </a:r>
          </a:p>
          <a:p>
            <a:r>
              <a:rPr lang="en-US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Sacral nerve</a:t>
            </a:r>
            <a:r>
              <a:rPr lang="th-TH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endParaRPr lang="en-US" sz="32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endParaRPr lang="en-US" sz="32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9664178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F7237D-3871-719C-8F6F-70218AD2C0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3638" y="2395818"/>
            <a:ext cx="9404723" cy="1400530"/>
          </a:xfrm>
        </p:spPr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317F6E-84FB-3C7A-E0A2-C9EB7545FE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8712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618518"/>
            <a:ext cx="9905999" cy="5172683"/>
          </a:xfrm>
        </p:spPr>
        <p:txBody>
          <a:bodyPr>
            <a:noAutofit/>
          </a:bodyPr>
          <a:lstStyle/>
          <a:p>
            <a:r>
              <a:rPr lang="en-GB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Brain	</a:t>
            </a:r>
            <a:r>
              <a:rPr lang="en-US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</a:p>
          <a:p>
            <a:r>
              <a:rPr lang="en-GB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Cerebrum </a:t>
            </a:r>
            <a:r>
              <a:rPr lang="th-TH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	</a:t>
            </a:r>
            <a:r>
              <a:rPr lang="en-US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</a:p>
          <a:p>
            <a:r>
              <a:rPr lang="en-GB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	</a:t>
            </a:r>
            <a:endParaRPr lang="en-US" sz="32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5579991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618518"/>
            <a:ext cx="9905999" cy="517268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- Dura</a:t>
            </a:r>
            <a:endParaRPr lang="en-US" sz="32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>
              <a:buNone/>
            </a:pPr>
            <a:r>
              <a:rPr lang="th-TH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- </a:t>
            </a:r>
            <a:r>
              <a:rPr lang="en-US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A</a:t>
            </a:r>
            <a:r>
              <a:rPr lang="en-GB" sz="3200" b="1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rachnoid</a:t>
            </a:r>
            <a:endParaRPr lang="en-US" sz="32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>
              <a:buNone/>
            </a:pPr>
            <a:r>
              <a:rPr lang="th-TH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- </a:t>
            </a:r>
            <a:r>
              <a:rPr lang="en-US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P</a:t>
            </a:r>
            <a:r>
              <a:rPr lang="en-GB" sz="3200" b="1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ia</a:t>
            </a:r>
            <a:endParaRPr lang="en-US" sz="32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8336327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618518"/>
            <a:ext cx="9905999" cy="5172683"/>
          </a:xfrm>
        </p:spPr>
        <p:txBody>
          <a:bodyPr>
            <a:normAutofit/>
          </a:bodyPr>
          <a:lstStyle/>
          <a:p>
            <a:r>
              <a:rPr lang="en-GB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Cerebellum	</a:t>
            </a:r>
            <a:endParaRPr lang="en-US" sz="32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r>
              <a:rPr lang="en-GB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Brain stem	</a:t>
            </a:r>
          </a:p>
          <a:p>
            <a:r>
              <a:rPr lang="en-GB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Cranial nerve	</a:t>
            </a:r>
            <a:endParaRPr lang="en-US" sz="32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endParaRPr lang="en-US" sz="32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9571197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618518"/>
            <a:ext cx="9905999" cy="5172683"/>
          </a:xfrm>
        </p:spPr>
        <p:txBody>
          <a:bodyPr>
            <a:noAutofit/>
          </a:bodyPr>
          <a:lstStyle/>
          <a:p>
            <a:r>
              <a:rPr lang="th-TH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1. </a:t>
            </a:r>
            <a:r>
              <a:rPr lang="en-GB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Olfactory nerve (CN I) </a:t>
            </a:r>
            <a:r>
              <a:rPr lang="th-TH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(</a:t>
            </a:r>
            <a:r>
              <a:rPr lang="en-US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sensory</a:t>
            </a:r>
            <a:r>
              <a:rPr lang="th-TH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neuron)</a:t>
            </a:r>
          </a:p>
          <a:p>
            <a:r>
              <a:rPr lang="en-GB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2. Optic nerve (CN II) </a:t>
            </a:r>
            <a:r>
              <a:rPr lang="th-TH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(</a:t>
            </a:r>
            <a:r>
              <a:rPr lang="en-US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sensory neuron)</a:t>
            </a:r>
          </a:p>
          <a:p>
            <a:r>
              <a:rPr lang="en-GB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3. Oculomotor nerve (CN III) (motor </a:t>
            </a:r>
            <a:r>
              <a:rPr lang="en-US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neuron</a:t>
            </a:r>
            <a:r>
              <a:rPr lang="en-GB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)</a:t>
            </a:r>
            <a:endParaRPr lang="en-US" sz="32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r>
              <a:rPr lang="en-GB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4. Trochlear nerve (CN IV) (motor </a:t>
            </a:r>
            <a:r>
              <a:rPr lang="en-US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neuron</a:t>
            </a:r>
            <a:r>
              <a:rPr lang="en-GB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) </a:t>
            </a:r>
            <a:endParaRPr lang="en-US" sz="32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r>
              <a:rPr lang="en-GB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5. Trigeminal nerve (CN V) (mix </a:t>
            </a:r>
            <a:r>
              <a:rPr lang="en-US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neuron</a:t>
            </a:r>
            <a:r>
              <a:rPr lang="en-GB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)</a:t>
            </a:r>
            <a:endParaRPr lang="en-US" sz="32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r>
              <a:rPr lang="en-GB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Frontal branch</a:t>
            </a:r>
            <a:endParaRPr lang="en-US" sz="32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r>
              <a:rPr lang="en-GB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Maxillary branch</a:t>
            </a:r>
            <a:endParaRPr lang="en-US" sz="32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r>
              <a:rPr lang="en-GB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Mandibular branch</a:t>
            </a:r>
            <a:endParaRPr lang="en-US" sz="32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endParaRPr lang="en-US" sz="32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0230496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618518"/>
            <a:ext cx="9905999" cy="5172683"/>
          </a:xfrm>
        </p:spPr>
        <p:txBody>
          <a:bodyPr>
            <a:noAutofit/>
          </a:bodyPr>
          <a:lstStyle/>
          <a:p>
            <a:r>
              <a:rPr lang="en-GB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6. Abdu</a:t>
            </a:r>
            <a:r>
              <a:rPr lang="en-US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c</a:t>
            </a:r>
            <a:r>
              <a:rPr lang="en-GB" sz="3200" b="1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ens</a:t>
            </a:r>
            <a:r>
              <a:rPr lang="en-GB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nerve (CN VI) (motor </a:t>
            </a:r>
            <a:r>
              <a:rPr lang="en-US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neuron</a:t>
            </a:r>
            <a:r>
              <a:rPr lang="en-GB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)</a:t>
            </a:r>
            <a:endParaRPr lang="en-US" sz="32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r>
              <a:rPr lang="en-GB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7. Facial nerve (CN VII) (mix </a:t>
            </a:r>
            <a:r>
              <a:rPr lang="en-US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neuron</a:t>
            </a:r>
            <a:r>
              <a:rPr lang="en-GB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)</a:t>
            </a:r>
            <a:endParaRPr lang="en-US" sz="32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r>
              <a:rPr lang="en-GB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8. Vestibulocochlear nurse </a:t>
            </a:r>
            <a:r>
              <a:rPr lang="en-US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or</a:t>
            </a:r>
            <a:r>
              <a:rPr lang="th-TH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GB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Auditory nerve (CN VIII) </a:t>
            </a:r>
            <a:r>
              <a:rPr lang="th-TH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(</a:t>
            </a:r>
            <a:r>
              <a:rPr lang="en-US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sensory</a:t>
            </a:r>
            <a:r>
              <a:rPr lang="th-TH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neuron)</a:t>
            </a:r>
          </a:p>
          <a:p>
            <a:r>
              <a:rPr lang="th-TH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9. </a:t>
            </a:r>
            <a:r>
              <a:rPr lang="en-GB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G</a:t>
            </a:r>
            <a:r>
              <a:rPr lang="en-US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l</a:t>
            </a:r>
            <a:r>
              <a:rPr lang="en-GB" sz="3200" b="1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ossopharyngeal</a:t>
            </a:r>
            <a:r>
              <a:rPr lang="en-GB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nerve (CN IX) (mix </a:t>
            </a:r>
            <a:r>
              <a:rPr lang="en-US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neuron</a:t>
            </a:r>
            <a:r>
              <a:rPr lang="en-GB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)</a:t>
            </a:r>
            <a:endParaRPr lang="en-US" sz="32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endParaRPr lang="en-US" sz="32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1053746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618518"/>
            <a:ext cx="9905999" cy="5172683"/>
          </a:xfrm>
        </p:spPr>
        <p:txBody>
          <a:bodyPr>
            <a:normAutofit/>
          </a:bodyPr>
          <a:lstStyle/>
          <a:p>
            <a:r>
              <a:rPr lang="en-GB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10. </a:t>
            </a:r>
            <a:r>
              <a:rPr lang="en-GB" sz="3200" b="1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Vagus</a:t>
            </a:r>
            <a:r>
              <a:rPr lang="en-GB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nerve (CN X) (mix </a:t>
            </a:r>
            <a:r>
              <a:rPr lang="en-US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neuron</a:t>
            </a:r>
            <a:r>
              <a:rPr lang="en-GB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)</a:t>
            </a:r>
            <a:endParaRPr lang="en-US" sz="32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r>
              <a:rPr lang="en-US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11. Accessory </a:t>
            </a:r>
            <a:r>
              <a:rPr lang="en-GB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nerve (CN XI) (motor </a:t>
            </a:r>
            <a:r>
              <a:rPr lang="en-US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neuron</a:t>
            </a:r>
            <a:r>
              <a:rPr lang="en-GB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)</a:t>
            </a:r>
            <a:endParaRPr lang="en-US" sz="32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r>
              <a:rPr lang="en-US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12. Hypoglossal</a:t>
            </a:r>
            <a:r>
              <a:rPr lang="th-TH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GB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nerve (CN XII) (motor </a:t>
            </a:r>
            <a:r>
              <a:rPr lang="en-US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neuron</a:t>
            </a:r>
            <a:r>
              <a:rPr lang="en-GB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)</a:t>
            </a:r>
            <a:endParaRPr lang="en-US" sz="32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8821520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618518"/>
            <a:ext cx="9905999" cy="5172683"/>
          </a:xfrm>
        </p:spPr>
        <p:txBody>
          <a:bodyPr>
            <a:noAutofit/>
          </a:bodyPr>
          <a:lstStyle/>
          <a:p>
            <a:r>
              <a:rPr lang="en-GB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Pituitary gland</a:t>
            </a:r>
            <a:r>
              <a:rPr lang="th-TH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	</a:t>
            </a:r>
            <a:endParaRPr lang="en-US" sz="32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r>
              <a:rPr lang="th-TH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-</a:t>
            </a:r>
            <a:r>
              <a:rPr lang="en-US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Thyroid stimulating hormone, TSH</a:t>
            </a:r>
          </a:p>
          <a:p>
            <a:r>
              <a:rPr lang="th-TH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-</a:t>
            </a:r>
            <a:r>
              <a:rPr lang="en-US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Growth hormone, GH</a:t>
            </a:r>
          </a:p>
          <a:p>
            <a:r>
              <a:rPr lang="th-TH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-</a:t>
            </a:r>
            <a:r>
              <a:rPr lang="en-US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Adrenocorticotropic hormone, ACTH</a:t>
            </a:r>
          </a:p>
          <a:p>
            <a:r>
              <a:rPr lang="en-US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-</a:t>
            </a:r>
            <a:r>
              <a:rPr lang="en-US" sz="3200" b="1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Leutinizing</a:t>
            </a:r>
            <a:r>
              <a:rPr lang="en-US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hormone, LH</a:t>
            </a:r>
            <a:r>
              <a:rPr lang="th-TH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และ </a:t>
            </a:r>
            <a:r>
              <a:rPr lang="en-US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Follicular stimulating hormone, FSH</a:t>
            </a:r>
          </a:p>
          <a:p>
            <a:r>
              <a:rPr lang="th-TH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-</a:t>
            </a:r>
            <a:r>
              <a:rPr lang="en-US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Prolactin</a:t>
            </a:r>
          </a:p>
          <a:p>
            <a:r>
              <a:rPr lang="th-TH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-</a:t>
            </a:r>
            <a:r>
              <a:rPr lang="en-US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Melanin stimulating hormone, MSH</a:t>
            </a:r>
          </a:p>
          <a:p>
            <a:endParaRPr lang="en-US" sz="32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6102280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571500"/>
            <a:ext cx="10361611" cy="5219701"/>
          </a:xfrm>
        </p:spPr>
        <p:txBody>
          <a:bodyPr>
            <a:normAutofit/>
          </a:bodyPr>
          <a:lstStyle/>
          <a:p>
            <a:r>
              <a:rPr lang="en-US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Hypothalamus</a:t>
            </a:r>
          </a:p>
          <a:p>
            <a:r>
              <a:rPr lang="th-TH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-</a:t>
            </a:r>
            <a:r>
              <a:rPr lang="en-US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Oxytocin</a:t>
            </a:r>
          </a:p>
          <a:p>
            <a:r>
              <a:rPr lang="th-TH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-</a:t>
            </a:r>
            <a:r>
              <a:rPr lang="en-US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Antidiuretic hormone, ADH</a:t>
            </a:r>
          </a:p>
        </p:txBody>
      </p:sp>
    </p:spTree>
    <p:extLst>
      <p:ext uri="{BB962C8B-B14F-4D97-AF65-F5344CB8AC3E}">
        <p14:creationId xmlns:p14="http://schemas.microsoft.com/office/powerpoint/2010/main" val="18235199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226</TotalTime>
  <Words>185</Words>
  <Application>Microsoft Office PowerPoint</Application>
  <PresentationFormat>Widescreen</PresentationFormat>
  <Paragraphs>43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Century Gothic</vt:lpstr>
      <vt:lpstr>TH SarabunPSK</vt:lpstr>
      <vt:lpstr>Wingdings 3</vt:lpstr>
      <vt:lpstr>Ion</vt:lpstr>
      <vt:lpstr>Chapter 7 Neurological system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Questions?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วิชาพื้นฐานการรักษาพยาบาลทางการแพทย์ HMS 3204</dc:title>
  <dc:creator>Windows User</dc:creator>
  <cp:lastModifiedBy>AHS SSRU</cp:lastModifiedBy>
  <cp:revision>26</cp:revision>
  <dcterms:created xsi:type="dcterms:W3CDTF">2018-10-03T16:07:29Z</dcterms:created>
  <dcterms:modified xsi:type="dcterms:W3CDTF">2022-12-22T06:54:23Z</dcterms:modified>
</cp:coreProperties>
</file>