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13-Dec-22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13-Dec-22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br>
              <a:rPr lang="en-US" sz="6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6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6600" b="0" i="0" u="none" strike="noStrike" baseline="0" dirty="0">
                <a:solidFill>
                  <a:srgbClr val="D2523B"/>
                </a:solidFill>
                <a:latin typeface="Arial" panose="020B0604020202020204" pitchFamily="34" charset="0"/>
              </a:rPr>
              <a:t>MEDICAL CANNABIS </a:t>
            </a:r>
            <a:endParaRPr lang="en-US" sz="28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9950"/>
            <a:ext cx="9144000" cy="517849"/>
          </a:xfrm>
        </p:spPr>
        <p:txBody>
          <a:bodyPr/>
          <a:lstStyle/>
          <a:p>
            <a:r>
              <a:rPr lang="en-US" dirty="0"/>
              <a:t>Panupan.sr@ssru.ac.th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0D15-BADF-BD07-408C-3E35309B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br>
              <a:rPr lang="en-US" b="0" i="0" u="none" strike="noStrike" baseline="0"/>
            </a:br>
            <a:r>
              <a:rPr lang="en-US" b="1" i="0" u="none" strike="noStrike" baseline="0"/>
              <a:t>Cannabinoids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9BE8F-CC2D-F18C-E27E-76D656B1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0281" y="2432484"/>
            <a:ext cx="4583023" cy="2815073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6D53-5825-3C6B-8CB0-5726FFD84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b="0" i="0" u="none" strike="noStrike" baseline="0"/>
          </a:p>
          <a:p>
            <a:endParaRPr lang="en-US" b="0" i="0" u="none" strike="noStrike" baseline="0"/>
          </a:p>
          <a:p>
            <a:r>
              <a:rPr lang="en-US" b="0" i="0" u="none" strike="noStrike" baseline="0"/>
              <a:t>Cannabis contain ~500 chemicals</a:t>
            </a:r>
          </a:p>
          <a:p>
            <a:endParaRPr lang="en-US" b="0" i="0" u="none" strike="noStrike" baseline="0"/>
          </a:p>
          <a:p>
            <a:r>
              <a:rPr lang="en-GB" b="0" i="0" u="none" strike="noStrike" baseline="0"/>
              <a:t>•Compounds with a skeleton made of a resorcinol type ring with a terpene moiety derivative attached to it (around 70 identified)</a:t>
            </a:r>
          </a:p>
          <a:p>
            <a:endParaRPr lang="en-US" b="0" i="0" u="none" strike="noStrike" baseline="0"/>
          </a:p>
          <a:p>
            <a:r>
              <a:rPr lang="en-US" b="0" i="0" u="none" strike="noStrike" baseline="0"/>
              <a:t>•80+ cannabinoids(21-carbon molecule)</a:t>
            </a:r>
          </a:p>
          <a:p>
            <a:endParaRPr lang="en-US" b="0" i="0" u="none" strike="noStrike" baseline="0"/>
          </a:p>
          <a:p>
            <a:r>
              <a:rPr lang="en-GB" b="0" i="0" u="none" strike="noStrike" baseline="0"/>
              <a:t>•Among cannabinoids, THC and Cannabidiol (CBD) are the most abundant.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F8742-38B1-1CCB-726B-9675E60A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9F3AA-0E77-1C66-AB9F-CE0CB7B7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105B-AA54-2B65-FE29-C3197E25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9F07-E4AD-0EDF-BDB2-0F84DF43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US" sz="4100" b="0" i="0" u="none" strike="noStrike" baseline="0" err="1"/>
              <a:t>Phytocannabinoids</a:t>
            </a:r>
            <a:endParaRPr lang="en-US" sz="4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D311D-2616-0277-FCEB-5527C65D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59" y="1901952"/>
            <a:ext cx="6571281" cy="387705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A6D5-5852-D779-FE1B-17733907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73CF-5333-E429-3B2E-1F8A7D21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3843C-9760-5707-C918-951FE066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41B-C08D-F7AD-4973-EB9C6A89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US" sz="4100" b="1" i="0" u="none" strike="noStrike" baseline="0"/>
              <a:t>THC </a:t>
            </a:r>
            <a:r>
              <a:rPr lang="en-US" sz="4100" b="0" i="0" u="none" strike="noStrike" baseline="0"/>
              <a:t>(Delta-9-Tetrahydrocannabinol)</a:t>
            </a:r>
            <a:endParaRPr lang="en-US" sz="41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457D-2594-8BCE-49AF-A49B1BB2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>
            <a:normAutofit/>
          </a:bodyPr>
          <a:lstStyle/>
          <a:p>
            <a:endParaRPr lang="en-US" sz="2200" b="0" i="0" u="none" strike="noStrike" baseline="0" dirty="0"/>
          </a:p>
          <a:p>
            <a:r>
              <a:rPr lang="en-GB" sz="2200" b="0" i="0" u="none" strike="noStrike" baseline="0" dirty="0"/>
              <a:t>1964 -THC, Main Psychoactive Component of Cannabis, First Identified and Synthesized by </a:t>
            </a:r>
            <a:r>
              <a:rPr lang="en-GB" sz="2200" b="0" i="0" u="none" strike="noStrike" baseline="0" dirty="0" err="1"/>
              <a:t>Dr.</a:t>
            </a:r>
            <a:r>
              <a:rPr lang="en-GB" sz="2200" b="0" i="0" u="none" strike="noStrike" baseline="0" dirty="0"/>
              <a:t> Raphael </a:t>
            </a:r>
            <a:r>
              <a:rPr lang="en-GB" sz="2200" b="0" i="0" u="none" strike="noStrike" baseline="0" dirty="0" err="1"/>
              <a:t>Mechoulam</a:t>
            </a:r>
            <a:r>
              <a:rPr lang="en-GB" sz="2200" b="0" i="0" u="none" strike="noStrike" baseline="0" dirty="0"/>
              <a:t>, Professor of Medicinal Chemistry at the Hebrew University of Jerusalem</a:t>
            </a:r>
          </a:p>
          <a:p>
            <a:r>
              <a:rPr lang="en-GB" sz="2200" b="0" i="0" u="none" strike="noStrike" baseline="0" dirty="0"/>
              <a:t>•He is the first to identify </a:t>
            </a:r>
            <a:r>
              <a:rPr lang="en-GB" sz="2200" b="1" i="0" u="none" strike="noStrike" baseline="0" dirty="0"/>
              <a:t>delta-9-tetrahydrocannabinol </a:t>
            </a:r>
            <a:r>
              <a:rPr lang="en-GB" sz="2200" b="0" i="0" u="none" strike="noStrike" baseline="0" dirty="0"/>
              <a:t>(THC), as the main psychoactive component of cannabis.</a:t>
            </a:r>
          </a:p>
          <a:p>
            <a:r>
              <a:rPr lang="en-GB" sz="2200" b="0" i="0" u="none" strike="noStrike" baseline="0" dirty="0"/>
              <a:t>•Effects of THC are included among the effects of marijuana, but not all the effects of marijuana are necessarily due to THC</a:t>
            </a:r>
          </a:p>
          <a:p>
            <a:r>
              <a:rPr lang="en-GB" sz="2200" b="0" i="0" u="none" strike="noStrike" baseline="0" dirty="0"/>
              <a:t>•Delta-9-THC and Delta-8-THC are the only compounds in the marijuana plant that produce all the psychoactive effects of marijuana.</a:t>
            </a:r>
          </a:p>
          <a:p>
            <a:endParaRPr lang="en-US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D094-AF11-9125-B92C-54A1EEF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F2EF6-DCED-36DA-F959-9C5ABED6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6D14-552D-1902-B0EF-D7055F0E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1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4AC79-13D8-2EA7-CC1C-03753254A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Anticonvulsant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•Analgesic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•Anti-anxiety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•Anti-psychotic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•Anti-inflammatory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•Anti-arthritic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•Immunosuppressive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581408-BBDF-B175-EB8E-0AE09970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65458"/>
            <a:ext cx="5181600" cy="347167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F5AA6-BAD9-0FD1-3BE1-C5E5E6F6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D1EE9-E159-FCAD-74E8-CC16EAE1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6DC4D-F973-AC8B-6724-6149DD7E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DA685-D115-776B-BFA3-522FAF43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 b="1" i="0" u="none" strike="noStrike" baseline="0"/>
              <a:t>Pharmacological Effects of CBD</a:t>
            </a:r>
            <a:endParaRPr lang="en-US" sz="4100"/>
          </a:p>
        </p:txBody>
      </p:sp>
    </p:spTree>
    <p:extLst>
      <p:ext uri="{BB962C8B-B14F-4D97-AF65-F5344CB8AC3E}">
        <p14:creationId xmlns:p14="http://schemas.microsoft.com/office/powerpoint/2010/main" val="51187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erson harvesting lettuce from a garden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581" r="-3" b="11578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endParaRPr lang="en-US" sz="1500" b="0" i="0" u="none" strike="noStrike" baseline="0" dirty="0"/>
          </a:p>
          <a:p>
            <a:r>
              <a:rPr lang="en-US" sz="1500" b="0" i="0" u="none" strike="noStrike" baseline="0" dirty="0"/>
              <a:t>•”28yrs after discovering THC, in 1992, Dr. </a:t>
            </a:r>
            <a:r>
              <a:rPr lang="en-US" sz="1500" b="0" i="0" u="none" strike="noStrike" baseline="0" dirty="0" err="1"/>
              <a:t>Mechoulam</a:t>
            </a:r>
            <a:r>
              <a:rPr lang="en-US" sz="1500" b="0" i="0" u="none" strike="noStrike" baseline="0" dirty="0"/>
              <a:t>, Dr. William </a:t>
            </a:r>
            <a:r>
              <a:rPr lang="en-US" sz="1500" b="0" i="0" u="none" strike="noStrike" baseline="0" dirty="0" err="1"/>
              <a:t>Devane</a:t>
            </a:r>
            <a:r>
              <a:rPr lang="en-US" sz="1500" b="0" i="0" u="none" strike="noStrike" baseline="0" dirty="0"/>
              <a:t> and Dr. </a:t>
            </a:r>
            <a:r>
              <a:rPr lang="en-US" sz="1500" b="0" i="0" u="none" strike="noStrike" baseline="0" dirty="0" err="1"/>
              <a:t>Lumir</a:t>
            </a:r>
            <a:r>
              <a:rPr lang="en-US" sz="1500" b="0" i="0" u="none" strike="noStrike" baseline="0" dirty="0"/>
              <a:t> </a:t>
            </a:r>
            <a:r>
              <a:rPr lang="en-US" sz="1500" b="0" i="0" u="none" strike="noStrike" baseline="0" dirty="0" err="1"/>
              <a:t>Hanus</a:t>
            </a:r>
            <a:r>
              <a:rPr lang="en-US" sz="1500" b="0" i="0" u="none" strike="noStrike" baseline="0" dirty="0"/>
              <a:t>, identified the brain's first endogenous cannabinoid (or endocannabinoid) -the brain's natural version of THC -which they called ‘Anandamide,' from the Sanskrit word '</a:t>
            </a:r>
            <a:r>
              <a:rPr lang="en-US" sz="1500" b="0" i="0" u="none" strike="noStrike" baseline="0" dirty="0" err="1"/>
              <a:t>ananda</a:t>
            </a:r>
            <a:r>
              <a:rPr lang="en-US" sz="1500" b="0" i="0" u="none" strike="noStrike" baseline="0" dirty="0"/>
              <a:t>,' (means 'eternal bliss' or 'supreme joy.</a:t>
            </a:r>
          </a:p>
          <a:p>
            <a:r>
              <a:rPr lang="en-GB" sz="1500" b="0" i="0" u="none" strike="noStrike" baseline="0" dirty="0"/>
              <a:t>•ECS is a group of </a:t>
            </a:r>
            <a:r>
              <a:rPr lang="en-GB" sz="1500" b="0" i="0" u="none" strike="noStrike" baseline="0" dirty="0" err="1"/>
              <a:t>neuromodulatory</a:t>
            </a:r>
            <a:r>
              <a:rPr lang="en-GB" sz="1500" b="0" i="0" u="none" strike="noStrike" baseline="0" dirty="0"/>
              <a:t> </a:t>
            </a:r>
            <a:r>
              <a:rPr lang="en-GB" sz="1500" b="0" i="0" u="none" strike="noStrike" baseline="0" dirty="0" err="1"/>
              <a:t>lipidsand</a:t>
            </a:r>
            <a:r>
              <a:rPr lang="en-GB" sz="1500" b="0" i="0" u="none" strike="noStrike" baseline="0" dirty="0"/>
              <a:t> their </a:t>
            </a:r>
            <a:r>
              <a:rPr lang="en-GB" sz="1500" b="0" i="0" u="none" strike="noStrike" baseline="0" dirty="0" err="1"/>
              <a:t>receptorsin</a:t>
            </a:r>
            <a:r>
              <a:rPr lang="en-GB" sz="1500" b="0" i="0" u="none" strike="noStrike" baseline="0" dirty="0"/>
              <a:t> the brain that are involved in a variety of physiological processes including appetite, pain-sensation, mood, and memory; </a:t>
            </a:r>
          </a:p>
          <a:p>
            <a:r>
              <a:rPr lang="en-GB" sz="1500" b="0" i="0" u="none" strike="noStrike" baseline="0" dirty="0"/>
              <a:t>•It mediates the psychoactive effects of cannabis</a:t>
            </a:r>
          </a:p>
          <a:p>
            <a:r>
              <a:rPr lang="en-GB" sz="1500" b="0" i="0" u="none" strike="noStrike" baseline="0" dirty="0"/>
              <a:t>•Vigorous exercise stimulates the release of anandamide, and the sense of euphoric well-being that comes with a healthy workout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3569-F451-360A-870F-C2F3992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D029-257A-C084-D723-B5E115AF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94949"/>
              </p:ext>
            </p:extLst>
          </p:nvPr>
        </p:nvGraphicFramePr>
        <p:xfrm>
          <a:off x="7763459" y="544837"/>
          <a:ext cx="4132263" cy="5961294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masis MT Pro Black" panose="020B0604020202020204" pitchFamily="18" charset="0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  <a:p>
                      <a:pPr algn="r"/>
                      <a:r>
                        <a:rPr lang="en-US" sz="2000" dirty="0">
                          <a:latin typeface="Amasis MT Pro Black" panose="020B06040202020202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algn="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masis MT Pro Black" panose="020B0604020202020204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algn="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masis MT Pro Black" panose="020B0604020202020204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Science of Cannabinoids &amp; Endocannabinoids</a:t>
                      </a:r>
                    </a:p>
                    <a:p>
                      <a:pPr algn="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masis MT Pro Black" panose="020B0604020202020204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•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algn="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masis MT Pro Black" panose="020B0604020202020204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Medical –Political &amp; Legal Issues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masis MT Pro Black" panose="020B0604020202020204" pitchFamily="18" charset="0"/>
                          <a:cs typeface="Gill Sans Light" panose="020B0302020104020203" pitchFamily="34" charset="-79"/>
                        </a:rPr>
                        <a:t>SUMMARY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masis MT Pro Black" panose="020B06040202020202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5834059" cy="4070729"/>
          </a:xfrm>
        </p:spPr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Cannabis, </a:t>
            </a:r>
            <a:r>
              <a:rPr lang="en-GB" sz="1800" b="0" i="1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má</a:t>
            </a:r>
            <a:r>
              <a:rPr lang="en-GB" sz="1800" b="0" i="0" u="none" strike="noStrike" baseline="0" dirty="0" err="1">
                <a:solidFill>
                  <a:srgbClr val="0000FF"/>
                </a:solidFill>
                <a:latin typeface="MS Gothic" panose="020B0609070205080204" pitchFamily="49" charset="-128"/>
              </a:rPr>
              <a:t>麻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(hemp; ma-</a:t>
            </a:r>
            <a:r>
              <a:rPr lang="en-GB" sz="1800" b="0" i="1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Spanish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; numbness) or </a:t>
            </a:r>
            <a:r>
              <a:rPr lang="en-GB" sz="1800" b="0" i="1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dàmá</a:t>
            </a:r>
            <a:r>
              <a:rPr lang="en-GB" sz="1800" b="0" i="0" u="none" strike="noStrike" baseline="0" dirty="0" err="1">
                <a:solidFill>
                  <a:srgbClr val="0000FF"/>
                </a:solidFill>
                <a:latin typeface="MS Gothic" panose="020B0609070205080204" pitchFamily="49" charset="-128"/>
              </a:rPr>
              <a:t>大麻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(with "big; great") </a:t>
            </a:r>
          </a:p>
          <a:p>
            <a:r>
              <a:rPr lang="en-GB" sz="1800" b="0" i="0" u="none" strike="noStrike" baseline="0" dirty="0">
                <a:solidFill>
                  <a:srgbClr val="92A199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Chinese, used hemp for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fiber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starting ~10,000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yrs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ago</a:t>
            </a:r>
          </a:p>
          <a:p>
            <a:r>
              <a:rPr lang="en-GB" sz="1800" b="0" i="0" u="none" strike="noStrike" baseline="0" dirty="0">
                <a:solidFill>
                  <a:srgbClr val="92A199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MS Gothic" panose="020B0609070205080204" pitchFamily="49" charset="-128"/>
              </a:rPr>
              <a:t>麻醉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má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zui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Chinese term for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anesthesia</a:t>
            </a:r>
            <a:endParaRPr lang="en-GB" sz="1800" b="0" i="0" u="none" strike="noStrike" baseline="0" dirty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92A199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2900 BC-Chinese Emperor Fu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Hsi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References cannabis as a Popular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Medicinethat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possessed both yin and yang</a:t>
            </a:r>
          </a:p>
          <a:p>
            <a:r>
              <a:rPr lang="en-GB" sz="1800" b="0" i="0" u="none" strike="noStrike" baseline="0" dirty="0">
                <a:solidFill>
                  <a:srgbClr val="92A199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In 2008 </a:t>
            </a:r>
            <a:r>
              <a:rPr lang="en-GB" sz="1800" b="0" i="0" u="none" strike="noStrike" baseline="0" dirty="0" err="1">
                <a:solidFill>
                  <a:srgbClr val="292934"/>
                </a:solidFill>
                <a:latin typeface="Arial" panose="020B0604020202020204" pitchFamily="34" charset="0"/>
              </a:rPr>
              <a:t>Yanghai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 Tombs, Xinjiang-Uighur Region, China have been excavated the 2700-yr-old grave of a Caucasoid shaman whose accoutrements included a large cache [~2 pounds] of cannabis.. </a:t>
            </a:r>
          </a:p>
          <a:p>
            <a:r>
              <a:rPr lang="en-GB" sz="1800" b="0" i="0" u="none" strike="noStrike" baseline="0" dirty="0">
                <a:solidFill>
                  <a:srgbClr val="92A199"/>
                </a:solidFill>
                <a:latin typeface="Arial" panose="020B0604020202020204" pitchFamily="34" charset="0"/>
              </a:rPr>
              <a:t>•</a:t>
            </a:r>
            <a:r>
              <a:rPr lang="en-GB" sz="1800" b="0" i="0" u="none" strike="noStrike" baseline="0" dirty="0">
                <a:solidFill>
                  <a:srgbClr val="292934"/>
                </a:solidFill>
                <a:latin typeface="Arial" panose="020B0604020202020204" pitchFamily="34" charset="0"/>
              </a:rPr>
              <a:t>These provide the oldest documentation of cannabis as a pharmacologically active agent, and contribute to the medical and archaeological record of this pre-Silk Road culture." 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68BD14-EA7C-9F5A-CAFF-C944DA3C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/>
          <a:lstStyle/>
          <a:p>
            <a:r>
              <a:rPr lang="en-GB" b="0" i="0" u="none" strike="noStrike" baseline="0" dirty="0"/>
              <a:t>Emperor Shen-Nun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6352-15E1-235F-8D02-A8449AF66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b="0" i="0" u="none" strike="noStrike" baseline="0" dirty="0"/>
          </a:p>
          <a:p>
            <a:pPr>
              <a:spcAft>
                <a:spcPts val="600"/>
              </a:spcAft>
            </a:pPr>
            <a:r>
              <a:rPr lang="en-GB" b="0" i="0" u="none" strike="noStrike" baseline="0" dirty="0"/>
              <a:t>Emperor Shen-</a:t>
            </a:r>
            <a:r>
              <a:rPr lang="en-GB" b="0" i="0" u="none" strike="noStrike" baseline="0" dirty="0" err="1"/>
              <a:t>Nung</a:t>
            </a:r>
            <a:r>
              <a:rPr lang="en-GB" b="0" i="0" u="none" strike="noStrike" baseline="0" dirty="0"/>
              <a:t>, also a pharmacologist, wrote a book (circa 2700 B.C), medical benefits of cannabis, including constipation, gout, rheumatism, and absent-mindedness.</a:t>
            </a:r>
          </a:p>
          <a:p>
            <a:pPr>
              <a:spcAft>
                <a:spcPts val="600"/>
              </a:spcAft>
            </a:pPr>
            <a:r>
              <a:rPr lang="en-GB" b="0" i="0" u="none" strike="noStrike" baseline="0" dirty="0"/>
              <a:t>•discovered its healing properties as other 2 other mainstays of Chinese herbal medicine, ginseng and ephedra.”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DA075-C977-3513-BBD5-07AD5BB5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70" y="204383"/>
            <a:ext cx="4376530" cy="5609634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87075-2250-FE61-98A1-AD936B77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C3DD-BABF-78AB-9AE8-80A0D590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A549-FCD9-1497-A570-564D99A2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F942-B5F4-04C0-0E6C-7973C957F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b="0" i="0" u="none" strike="noStrike" baseline="0"/>
          </a:p>
          <a:p>
            <a:pPr>
              <a:spcAft>
                <a:spcPts val="600"/>
              </a:spcAft>
            </a:pPr>
            <a:r>
              <a:rPr lang="en-GB" b="0" i="0" u="none" strike="noStrike" baseline="0"/>
              <a:t>Hua </a:t>
            </a:r>
            <a:r>
              <a:rPr lang="en-GB" b="0" i="0" u="none" strike="noStrike" baseline="0" err="1"/>
              <a:t>Tuo</a:t>
            </a:r>
            <a:r>
              <a:rPr lang="en-GB" b="0" i="0" u="none" strike="noStrike" baseline="0"/>
              <a:t> (c. 140–208) was a Chinese physician from the late Eastern Han Dynasty. The historical texts Records of the Three Kingdoms and Book of the Later Han record Hua </a:t>
            </a:r>
            <a:r>
              <a:rPr lang="en-GB" b="0" i="0" u="none" strike="noStrike" baseline="0" err="1"/>
              <a:t>Tuo</a:t>
            </a:r>
            <a:r>
              <a:rPr lang="en-GB" b="0" i="0" u="none" strike="noStrike" baseline="0"/>
              <a:t> as the first person in China to use anaesthesia during surgery. He used a general anaesthetic combining wine with a herbal concoction called ma-</a:t>
            </a:r>
            <a:r>
              <a:rPr lang="en-GB" b="0" i="0" u="none" strike="noStrike" baseline="0" err="1"/>
              <a:t>fei</a:t>
            </a:r>
            <a:r>
              <a:rPr lang="en-GB" b="0" i="0" u="none" strike="noStrike" baseline="0"/>
              <a:t>-</a:t>
            </a:r>
            <a:r>
              <a:rPr lang="en-GB" b="0" i="0" u="none" strike="noStrike" baseline="0" err="1"/>
              <a:t>san</a:t>
            </a:r>
            <a:r>
              <a:rPr lang="en-GB" b="0" i="0" u="none" strike="noStrike" baseline="0"/>
              <a:t> (</a:t>
            </a:r>
            <a:r>
              <a:rPr lang="en-GB" b="0" i="0" u="none" strike="noStrike" baseline="0" err="1"/>
              <a:t>麻沸散</a:t>
            </a:r>
            <a:r>
              <a:rPr lang="en-GB" b="0" i="0" u="none" strike="noStrike" baseline="0"/>
              <a:t>, lit. "cannabis boil powder").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3D847-4503-B33F-9CD7-EBB5BC84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AFF18-46A2-C2F2-B15C-75FD30F6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C0EA-A7F3-9B55-DF33-3D70C3D5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AE567-92BF-92DD-DCB1-AC24A7ED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GB" sz="4100" b="0" i="0" u="none" strike="noStrike" baseline="0"/>
              <a:t>Hua </a:t>
            </a:r>
            <a:r>
              <a:rPr lang="en-GB" sz="4100" b="0" i="0" u="none" strike="noStrike" baseline="0" err="1"/>
              <a:t>Tuo</a:t>
            </a:r>
            <a:endParaRPr lang="en-US" sz="4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51629-EE89-7A77-FAC8-FFEB3143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94" y="0"/>
            <a:ext cx="521767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51689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11DB-2F79-1E10-99C3-6133D16F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anchor="b">
            <a:normAutofit/>
          </a:bodyPr>
          <a:lstStyle/>
          <a:p>
            <a:r>
              <a:rPr lang="en-GB" sz="4100" b="0" i="0" u="none" strike="noStrike" baseline="0"/>
              <a:t>The </a:t>
            </a:r>
            <a:r>
              <a:rPr lang="en-GB" sz="4100" b="0" i="0" u="none" strike="noStrike" baseline="0" err="1"/>
              <a:t>Ebers</a:t>
            </a:r>
            <a:r>
              <a:rPr lang="en-GB" sz="4100" b="0" i="0" u="none" strike="noStrike" baseline="0"/>
              <a:t> Papyrus</a:t>
            </a:r>
            <a:endParaRPr lang="en-US" sz="41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8EF8B-38C5-9D53-B1BE-8F5F5FE14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b="0" i="0" u="none" strike="noStrike" baseline="0"/>
              <a:t>The </a:t>
            </a:r>
            <a:r>
              <a:rPr lang="en-GB" b="0" i="0" u="none" strike="noStrike" baseline="0" err="1"/>
              <a:t>Ebers</a:t>
            </a:r>
            <a:r>
              <a:rPr lang="en-GB" b="0" i="0" u="none" strike="noStrike" baseline="0"/>
              <a:t> Papyrus(ca. 1550 BCE) from ancient Egypt has a prescription for medical marijuana applied directly for inflammation</a:t>
            </a:r>
            <a:endParaRPr lang="th-TH" b="0" i="0" u="none" strike="noStrike" baseline="0"/>
          </a:p>
          <a:p>
            <a:pPr>
              <a:spcAft>
                <a:spcPts val="600"/>
              </a:spcAft>
            </a:pPr>
            <a:endParaRPr lang="en-US" b="0" i="0" u="none" strike="noStrike" baseline="0"/>
          </a:p>
          <a:p>
            <a:pPr>
              <a:spcAft>
                <a:spcPts val="600"/>
              </a:spcAft>
            </a:pPr>
            <a:r>
              <a:rPr lang="en-GB" b="1" i="0" u="none" strike="noStrike" baseline="0"/>
              <a:t>1213 BC</a:t>
            </a:r>
            <a:r>
              <a:rPr lang="en-GB" b="0" i="0" u="none" strike="noStrike" baseline="0"/>
              <a:t>-</a:t>
            </a:r>
            <a:r>
              <a:rPr lang="en-GB" b="1" i="0" u="none" strike="noStrike" baseline="0"/>
              <a:t>Egyptians Use Cannabis for Glaucoma, Inflammation, and Enemas</a:t>
            </a:r>
            <a:endParaRPr lang="en-GB" b="0" i="0" u="none" strike="noStrike" baseline="0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B794A-65BA-256A-9D02-4DB5B785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70" y="715262"/>
            <a:ext cx="4376530" cy="458787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D5DC-290D-8C07-4169-21EEFF9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1F099-1D8A-DA62-98E0-7F473744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8B10C-D68F-EBB8-72FB-C847D96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21588F-A6FC-0040-EA8C-FAE27961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6581"/>
            <a:ext cx="5181600" cy="194942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3646-12B2-87F8-74FE-2903537B9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sz="2400" b="0" i="0" u="none" strike="noStrike" baseline="0" dirty="0"/>
              <a:t>Cannabis probably originated in China. Medical and religious use can be traced to ancient China, India, and the Middle East, spreading to the Arab world.</a:t>
            </a:r>
          </a:p>
          <a:p>
            <a:r>
              <a:rPr lang="en-GB" sz="2400" b="0" i="0" u="none" strike="noStrike" baseline="0" dirty="0"/>
              <a:t>•Napoleon’s soldiers brought it to France from Egypt. It became popular with French writers and artists.</a:t>
            </a:r>
          </a:p>
          <a:p>
            <a:r>
              <a:rPr lang="en-GB" sz="2400" b="0" i="0" u="none" strike="noStrike" baseline="0" dirty="0"/>
              <a:t>•Hemp was grown in colonial America, but marijuana smoking probably came to the U.S. with Mexican and Caribbean immigrants in the early 1900s.</a:t>
            </a:r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CD1D5-8DB7-AAC2-E791-A934884B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253A8-771B-1299-8A61-37388751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953C-5D39-DDBD-6945-C7DB5B1A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6AC24-9FA6-25D4-80E7-C82E29A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Autofit/>
          </a:bodyPr>
          <a:lstStyle/>
          <a:p>
            <a:br>
              <a:rPr lang="en-US" sz="4000" b="0" i="0" u="none" strike="noStrike" baseline="0" dirty="0"/>
            </a:br>
            <a:r>
              <a:rPr lang="en-US" sz="4000" b="0" i="0" u="none" strike="noStrike" baseline="0" dirty="0"/>
              <a:t>History of Marijuana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792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BE15E-E86A-1FB9-2D61-B1BAC0E1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endParaRPr lang="en-US" sz="1800" b="0" i="0" u="none" strike="noStrike" baseline="0" dirty="0"/>
          </a:p>
          <a:p>
            <a:endParaRPr lang="en-US" sz="1800" b="0" i="0" u="none" strike="noStrike" baseline="0" dirty="0"/>
          </a:p>
          <a:p>
            <a:r>
              <a:rPr lang="en-GB" sz="1800" b="1" i="1" u="none" strike="noStrike" baseline="0" dirty="0"/>
              <a:t>C. sativa </a:t>
            </a:r>
            <a:r>
              <a:rPr lang="en-GB" sz="1800" b="0" i="0" u="none" strike="noStrike" baseline="0" dirty="0"/>
              <a:t>–tall thin narrower leaves and grow a lighter green in </a:t>
            </a:r>
            <a:r>
              <a:rPr lang="en-GB" sz="1800" b="0" i="0" u="none" strike="noStrike" baseline="0" dirty="0" err="1"/>
              <a:t>color</a:t>
            </a:r>
            <a:r>
              <a:rPr lang="en-GB" sz="1800" b="0" i="0" u="none" strike="noStrike" baseline="0" dirty="0"/>
              <a:t>. They grow very quickly and can reach heights of 20 feet in a single season. They originally come from Colombia, Mexico, Thailand and Southeast Asia. </a:t>
            </a:r>
          </a:p>
          <a:p>
            <a:r>
              <a:rPr lang="en-GB" sz="1800" b="0" i="0" u="none" strike="noStrike" baseline="0" dirty="0"/>
              <a:t>•</a:t>
            </a:r>
            <a:r>
              <a:rPr lang="en-GB" sz="1800" b="1" i="1" u="none" strike="noStrike" baseline="0" dirty="0"/>
              <a:t>C. </a:t>
            </a:r>
            <a:r>
              <a:rPr lang="en-GB" sz="1800" b="1" i="1" u="none" strike="noStrike" baseline="0" dirty="0" err="1"/>
              <a:t>indica</a:t>
            </a:r>
            <a:r>
              <a:rPr lang="en-GB" sz="1800" b="0" i="0" u="none" strike="noStrike" baseline="0" dirty="0" err="1"/>
              <a:t>originally</a:t>
            </a:r>
            <a:r>
              <a:rPr lang="en-GB" sz="1800" b="0" i="0" u="none" strike="noStrike" baseline="0" dirty="0"/>
              <a:t> come from the hash producing countries of the world like Afghanistan, Morocco, and Tibet. They are short dense plants, with broad leaves and often grow a darker green.</a:t>
            </a:r>
          </a:p>
          <a:p>
            <a:r>
              <a:rPr lang="en-GB" sz="1800" b="0" i="0" u="none" strike="noStrike" baseline="0" dirty="0"/>
              <a:t>•</a:t>
            </a:r>
            <a:r>
              <a:rPr lang="en-GB" sz="1800" b="0" i="1" u="none" strike="noStrike" baseline="0" dirty="0"/>
              <a:t>C. indica has </a:t>
            </a:r>
            <a:r>
              <a:rPr lang="en-GB" sz="1800" b="0" i="0" u="none" strike="noStrike" baseline="0" dirty="0"/>
              <a:t>lower THC, higher CBN/CBD</a:t>
            </a:r>
          </a:p>
          <a:p>
            <a:r>
              <a:rPr lang="en-GB" sz="1800" b="0" i="0" u="none" strike="noStrike" baseline="0" dirty="0"/>
              <a:t>•</a:t>
            </a:r>
            <a:r>
              <a:rPr lang="en-GB" sz="1800" b="1" i="1" u="none" strike="noStrike" baseline="0" dirty="0" err="1"/>
              <a:t>C.ruderalis</a:t>
            </a:r>
            <a:r>
              <a:rPr lang="en-GB" sz="1800" b="0" i="0" u="none" strike="noStrike" baseline="0" dirty="0" err="1"/>
              <a:t>Russia</a:t>
            </a:r>
            <a:r>
              <a:rPr lang="en-GB" sz="1800" b="0" i="0" u="none" strike="noStrike" baseline="0" dirty="0"/>
              <a:t>, Eastern Europe. Has lower </a:t>
            </a:r>
            <a:r>
              <a:rPr lang="en-GB" sz="1800" b="0" i="0" u="none" strike="noStrike" baseline="0" dirty="0" err="1"/>
              <a:t>THCcontent</a:t>
            </a:r>
            <a:r>
              <a:rPr lang="en-GB" sz="1800" b="0" i="0" u="none" strike="noStrike" baseline="0" dirty="0"/>
              <a:t> than either </a:t>
            </a:r>
            <a:r>
              <a:rPr lang="en-GB" sz="1800" b="0" i="1" u="none" strike="noStrike" baseline="0" dirty="0"/>
              <a:t>C. </a:t>
            </a:r>
            <a:r>
              <a:rPr lang="en-GB" sz="1800" b="0" i="1" u="none" strike="noStrike" baseline="0" dirty="0" err="1"/>
              <a:t>sativa</a:t>
            </a:r>
            <a:r>
              <a:rPr lang="en-GB" sz="1800" b="0" i="0" u="none" strike="noStrike" baseline="0" dirty="0" err="1"/>
              <a:t>or</a:t>
            </a:r>
            <a:r>
              <a:rPr lang="en-GB" sz="1800" b="0" i="0" u="none" strike="noStrike" baseline="0" dirty="0"/>
              <a:t> </a:t>
            </a:r>
            <a:r>
              <a:rPr lang="en-GB" sz="1800" b="0" i="1" u="none" strike="noStrike" baseline="0" dirty="0"/>
              <a:t>C. indica</a:t>
            </a:r>
            <a:endParaRPr lang="en-GB" sz="1800" b="0" i="0" u="none" strike="noStrike" baseline="0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4B770-F3DF-82AE-0A64-B2958CF5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77" y="1825625"/>
            <a:ext cx="3861045" cy="4351338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1B3F0-E69C-6B35-DE7E-656AA1E0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B8E05-6850-0F25-6943-B7FAA3D5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F66B9-4B5E-13C4-C803-AFB6AEDE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7015E-2E79-C08D-384C-EF6AC7C3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br>
              <a:rPr lang="en-US" sz="1900" b="0" i="0" u="none" strike="noStrike" baseline="0"/>
            </a:br>
            <a:r>
              <a:rPr lang="en-US" sz="1900" b="1" i="0" u="none" strike="noStrike" baseline="0"/>
              <a:t>Cannabis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09411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28095-5057-006E-4335-A91DDF7B2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400" b="0" i="0" u="none" strike="noStrike" baseline="0" dirty="0"/>
          </a:p>
          <a:p>
            <a:pPr>
              <a:spcAft>
                <a:spcPts val="600"/>
              </a:spcAft>
            </a:pPr>
            <a:r>
              <a:rPr lang="en-GB" sz="2400" b="0" i="0" u="none" strike="noStrike" baseline="0" dirty="0"/>
              <a:t>The active ingredients in cannabis are cannabinoids, a group of </a:t>
            </a:r>
            <a:r>
              <a:rPr lang="en-GB" sz="2400" b="0" i="0" u="none" strike="noStrike" baseline="0" dirty="0" err="1"/>
              <a:t>terpenophenolic</a:t>
            </a:r>
            <a:r>
              <a:rPr lang="en-GB" sz="2400" b="0" i="0" u="none" strike="noStrike" baseline="0" dirty="0"/>
              <a:t> compounds. </a:t>
            </a:r>
          </a:p>
          <a:p>
            <a:pPr>
              <a:spcAft>
                <a:spcPts val="600"/>
              </a:spcAft>
            </a:pPr>
            <a:r>
              <a:rPr lang="en-GB" sz="2400" b="0" i="0" u="none" strike="noStrike" baseline="0" dirty="0"/>
              <a:t>•The cannabinoids are concentrated in a viscous resin that is produced in glandular structures known as trichomes, these are the tiny, sticky hair like formations at the end of buds. 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5EE0A-5119-D0F5-EC12-DE0D7000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4B9C-D8F1-4120-BF17-E6EDA174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C3168-B46E-76B6-E607-A00420F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06F0C-DF1F-930C-7230-F4236911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GB" sz="4100" b="0" i="0" u="none" strike="noStrike" baseline="0"/>
              <a:t>The chemical makeup of cannabis</a:t>
            </a:r>
            <a:endParaRPr lang="en-US" sz="4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C10F1-668D-C053-CCB2-56AFC50C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64" y="1271867"/>
            <a:ext cx="5545736" cy="3519357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0530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{A63CDFB4-0449-4358-92F4-F869E0DEDE68}tf11964407_win32</Template>
  <TotalTime>10</TotalTime>
  <Words>910</Words>
  <Application>Microsoft Office PowerPoint</Application>
  <PresentationFormat>Widescreen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Gothic</vt:lpstr>
      <vt:lpstr>Amasis MT Pro Black</vt:lpstr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  MEDICAL CANNABIS </vt:lpstr>
      <vt:lpstr>agenda</vt:lpstr>
      <vt:lpstr>introduction</vt:lpstr>
      <vt:lpstr>Emperor Shen-Nun</vt:lpstr>
      <vt:lpstr>Hua Tuo</vt:lpstr>
      <vt:lpstr>The Ebers Papyrus</vt:lpstr>
      <vt:lpstr> History of Marijuana</vt:lpstr>
      <vt:lpstr> Cannabis</vt:lpstr>
      <vt:lpstr>The chemical makeup of cannabis</vt:lpstr>
      <vt:lpstr> Cannabinoids</vt:lpstr>
      <vt:lpstr>Phytocannabinoids</vt:lpstr>
      <vt:lpstr>THC (Delta-9-Tetrahydrocannabinol)</vt:lpstr>
      <vt:lpstr>Pharmacological Effects of CBD</vt:lpstr>
      <vt:lpstr>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MEDICAL CANNABIS </dc:title>
  <dc:creator>Panupan Sripan</dc:creator>
  <cp:lastModifiedBy>Panupan Sripan</cp:lastModifiedBy>
  <cp:revision>7</cp:revision>
  <dcterms:created xsi:type="dcterms:W3CDTF">2022-12-13T08:05:15Z</dcterms:created>
  <dcterms:modified xsi:type="dcterms:W3CDTF">2022-12-13T08:15:59Z</dcterms:modified>
</cp:coreProperties>
</file>