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572513"/>
            <a:ext cx="3853815" cy="3751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981202"/>
            <a:ext cx="162496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3975"/>
            <a:ext cx="6363970" cy="470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9366" y="6451554"/>
            <a:ext cx="337820" cy="28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da.gov/cosmetics/guidancecomplianceregulatoryinf" TargetMode="External"/><Relationship Id="rId4" Type="http://schemas.openxmlformats.org/officeDocument/2006/relationships/hyperlink" Target="http://www.Scribd.com/doc/5554035/The-T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734692"/>
            <a:ext cx="913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95"/>
              </a:spcBef>
            </a:pPr>
            <a:r>
              <a:rPr sz="4000" u="none" spc="-10" dirty="0">
                <a:solidFill>
                  <a:srgbClr val="505046"/>
                </a:solidFill>
                <a:latin typeface="Constantia"/>
                <a:cs typeface="Constantia"/>
              </a:rPr>
              <a:t>GOOD </a:t>
            </a:r>
            <a:r>
              <a:rPr sz="4000" u="none" spc="-35" dirty="0">
                <a:solidFill>
                  <a:srgbClr val="505046"/>
                </a:solidFill>
                <a:latin typeface="Constantia"/>
                <a:cs typeface="Constantia"/>
              </a:rPr>
              <a:t>MANUFACTURING</a:t>
            </a:r>
            <a:r>
              <a:rPr sz="4000" u="none" spc="20" dirty="0">
                <a:solidFill>
                  <a:srgbClr val="505046"/>
                </a:solidFill>
                <a:latin typeface="Constantia"/>
                <a:cs typeface="Constantia"/>
              </a:rPr>
              <a:t> </a:t>
            </a:r>
            <a:r>
              <a:rPr sz="4000" u="none" spc="-30" dirty="0">
                <a:solidFill>
                  <a:srgbClr val="505046"/>
                </a:solidFill>
                <a:latin typeface="Constantia"/>
                <a:cs typeface="Constantia"/>
              </a:rPr>
              <a:t>PRACTICE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905002"/>
            <a:ext cx="195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Personnel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07340" y="1447774"/>
            <a:ext cx="7029450" cy="4657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Appropriate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education,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training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experience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f</a:t>
            </a:r>
            <a:r>
              <a:rPr sz="2600" spc="5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ic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numbe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ple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Receive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GMP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training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64825"/>
              </a:buClr>
              <a:buFont typeface="Segoe UI Symbol"/>
              <a:buChar char="⚫"/>
            </a:pPr>
            <a:endParaRPr sz="3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sanitation</a:t>
            </a:r>
            <a:endParaRPr sz="3600">
              <a:latin typeface="Times New Roman"/>
              <a:cs typeface="Times New Roman"/>
            </a:endParaRPr>
          </a:p>
          <a:p>
            <a:pPr marL="287020" marR="275590" indent="-287020" algn="r">
              <a:lnSpc>
                <a:spcPct val="100000"/>
              </a:lnSpc>
              <a:spcBef>
                <a:spcPts val="58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Sanitati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og</a:t>
            </a:r>
            <a:r>
              <a:rPr sz="2600" spc="-6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am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taminati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endParaRPr sz="2600">
              <a:latin typeface="Constantia"/>
              <a:cs typeface="Constantia"/>
            </a:endParaRPr>
          </a:p>
          <a:p>
            <a:pPr marL="247015" marR="267335" lvl="1" indent="-247015" algn="r">
              <a:lnSpc>
                <a:spcPct val="100000"/>
              </a:lnSpc>
              <a:spcBef>
                <a:spcPts val="58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247015" algn="l"/>
              </a:tabLst>
            </a:pPr>
            <a:r>
              <a:rPr sz="2400" dirty="0">
                <a:latin typeface="Constantia"/>
                <a:cs typeface="Constantia"/>
              </a:rPr>
              <a:t>Limit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b="1" i="1" spc="-10" dirty="0">
                <a:latin typeface="Constantia"/>
                <a:cs typeface="Constantia"/>
              </a:rPr>
              <a:t>sources</a:t>
            </a:r>
            <a:r>
              <a:rPr sz="2400" b="1" i="1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b="1" i="1" spc="-5" dirty="0">
                <a:latin typeface="Constantia"/>
                <a:cs typeface="Constantia"/>
              </a:rPr>
              <a:t>types</a:t>
            </a:r>
            <a:r>
              <a:rPr sz="2400" b="1" i="1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contamination</a:t>
            </a:r>
            <a:endParaRPr sz="24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30"/>
              </a:spcBef>
              <a:buClr>
                <a:srgbClr val="FFBC46"/>
              </a:buClr>
              <a:buSzPct val="69047"/>
              <a:buFont typeface="Segoe UI Symbol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/>
                <a:cs typeface="Constantia"/>
              </a:rPr>
              <a:t>Cleaning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procedures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for</a:t>
            </a:r>
            <a:r>
              <a:rPr sz="2100" spc="-10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facilities</a:t>
            </a:r>
            <a:r>
              <a:rPr sz="2100" spc="-4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&amp;</a:t>
            </a:r>
            <a:r>
              <a:rPr sz="2100" spc="-6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equipment</a:t>
            </a:r>
            <a:endParaRPr sz="21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05"/>
              </a:spcBef>
              <a:buClr>
                <a:srgbClr val="FFBC46"/>
              </a:buClr>
              <a:buSzPct val="69047"/>
              <a:buFont typeface="Segoe UI Symbol"/>
              <a:buChar char="⚫"/>
              <a:tabLst>
                <a:tab pos="927100" algn="l"/>
                <a:tab pos="927735" algn="l"/>
              </a:tabLst>
            </a:pPr>
            <a:r>
              <a:rPr sz="2100" spc="-60" dirty="0">
                <a:latin typeface="Constantia"/>
                <a:cs typeface="Constantia"/>
              </a:rPr>
              <a:t>P</a:t>
            </a:r>
            <a:r>
              <a:rPr sz="2100" dirty="0">
                <a:latin typeface="Constantia"/>
                <a:cs typeface="Constantia"/>
              </a:rPr>
              <a:t>est</a:t>
            </a:r>
            <a:r>
              <a:rPr sz="2100" spc="-114" dirty="0">
                <a:latin typeface="Constantia"/>
                <a:cs typeface="Constantia"/>
              </a:rPr>
              <a:t> </a:t>
            </a:r>
            <a:r>
              <a:rPr sz="2100" spc="-35" dirty="0">
                <a:latin typeface="Constantia"/>
                <a:cs typeface="Constantia"/>
              </a:rPr>
              <a:t>c</a:t>
            </a:r>
            <a:r>
              <a:rPr sz="2100" dirty="0">
                <a:latin typeface="Constantia"/>
                <a:cs typeface="Constantia"/>
              </a:rPr>
              <a:t>on</a:t>
            </a:r>
            <a:r>
              <a:rPr sz="2100" spc="5" dirty="0">
                <a:latin typeface="Constantia"/>
                <a:cs typeface="Constantia"/>
              </a:rPr>
              <a:t>t</a:t>
            </a:r>
            <a:r>
              <a:rPr sz="2100" spc="-40" dirty="0">
                <a:latin typeface="Constantia"/>
                <a:cs typeface="Constantia"/>
              </a:rPr>
              <a:t>r</a:t>
            </a:r>
            <a:r>
              <a:rPr sz="2100" dirty="0">
                <a:latin typeface="Constantia"/>
                <a:cs typeface="Constantia"/>
              </a:rPr>
              <a:t>ol</a:t>
            </a:r>
            <a:endParaRPr sz="21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05"/>
              </a:spcBef>
              <a:buClr>
                <a:srgbClr val="FFBC46"/>
              </a:buClr>
              <a:buSzPct val="69047"/>
              <a:buFont typeface="Segoe UI Symbol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/>
                <a:cs typeface="Constantia"/>
              </a:rPr>
              <a:t>Environmental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monitoring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905002"/>
            <a:ext cx="7658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Raw Material,</a:t>
            </a:r>
            <a:r>
              <a:rPr spc="5" dirty="0"/>
              <a:t> </a:t>
            </a:r>
            <a:r>
              <a:rPr dirty="0"/>
              <a:t>Packaging</a:t>
            </a:r>
            <a:r>
              <a:rPr spc="-5" dirty="0"/>
              <a:t> Material</a:t>
            </a:r>
            <a:r>
              <a:rPr spc="5" dirty="0"/>
              <a:t> </a:t>
            </a:r>
            <a:r>
              <a:rPr spc="-5" dirty="0"/>
              <a:t>and </a:t>
            </a:r>
            <a:r>
              <a:rPr u="none" spc="-885" dirty="0"/>
              <a:t> </a:t>
            </a:r>
            <a:r>
              <a:rPr dirty="0"/>
              <a:t>Finished</a:t>
            </a:r>
            <a:r>
              <a:rPr spc="-5" dirty="0"/>
              <a:t> </a:t>
            </a:r>
            <a:r>
              <a:rPr spc="-10" dirty="0"/>
              <a:t>Product</a:t>
            </a:r>
            <a:r>
              <a:rPr spc="-55" dirty="0"/>
              <a:t> </a:t>
            </a:r>
            <a:r>
              <a:rPr spc="-50" dirty="0"/>
              <a:t>Testing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991454"/>
            <a:ext cx="8079105" cy="39331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6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each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lot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batch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raw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material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tested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20"/>
              </a:spcBef>
              <a:buClr>
                <a:srgbClr val="E84B21"/>
              </a:buClr>
              <a:buSzPct val="85000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/>
                <a:cs typeface="Constantia"/>
              </a:rPr>
              <a:t>confirm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identity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raw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materials</a:t>
            </a:r>
            <a:endParaRPr sz="20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480"/>
              </a:spcBef>
              <a:buClr>
                <a:srgbClr val="E84B21"/>
              </a:buClr>
              <a:buSzPct val="85000"/>
              <a:buFont typeface="Segoe UI Symbol"/>
              <a:buChar char="⚫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provide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assurance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that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quality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drug</a:t>
            </a:r>
            <a:r>
              <a:rPr sz="2000" spc="48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dosage</a:t>
            </a:r>
            <a:endParaRPr sz="20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58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Samples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incoming </a:t>
            </a:r>
            <a:r>
              <a:rPr sz="2600" spc="-5" dirty="0">
                <a:latin typeface="Constantia"/>
                <a:cs typeface="Constantia"/>
              </a:rPr>
              <a:t>materials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collected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tested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before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Approved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test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methods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specifications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used</a:t>
            </a:r>
            <a:endParaRPr sz="2600">
              <a:latin typeface="Constantia"/>
              <a:cs typeface="Constantia"/>
            </a:endParaRPr>
          </a:p>
          <a:p>
            <a:pPr marL="286385" marR="302895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Results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must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conform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specifications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release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sale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Transportation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storage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records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891285"/>
            <a:ext cx="5026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tantia"/>
                <a:cs typeface="Constantia"/>
              </a:rPr>
              <a:t>Manufacturing</a:t>
            </a:r>
            <a:r>
              <a:rPr spc="-35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Control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446019"/>
            <a:ext cx="7697470" cy="27349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Written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procedures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established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followed</a:t>
            </a:r>
            <a:endParaRPr sz="2600">
              <a:latin typeface="Constantia"/>
              <a:cs typeface="Constanti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58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Master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formulae,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manufacturing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order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packaging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order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Critical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processes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validated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2nd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verification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activities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Self-Inspection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Programmed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905002"/>
            <a:ext cx="5603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Quality</a:t>
            </a:r>
            <a:r>
              <a:rPr dirty="0"/>
              <a:t> </a:t>
            </a:r>
            <a:r>
              <a:rPr spc="-10" dirty="0"/>
              <a:t>Control</a:t>
            </a:r>
            <a:r>
              <a:rPr spc="-30" dirty="0"/>
              <a:t> </a:t>
            </a:r>
            <a:r>
              <a:rPr spc="-5" dirty="0"/>
              <a:t>Department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446019"/>
            <a:ext cx="7801609" cy="35769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Quality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Responsibilities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35" dirty="0">
                <a:latin typeface="Constantia"/>
                <a:cs typeface="Constantia"/>
              </a:rPr>
              <a:t>Testing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bulk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components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prior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21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est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spc="55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inish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uc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elease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sale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Stability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program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Review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batch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records,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labels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Release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based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QC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test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results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25" dirty="0">
                <a:latin typeface="Constantia"/>
                <a:cs typeface="Constantia"/>
              </a:rPr>
              <a:t>Training,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auditing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us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omer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omp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aints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Records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4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Docum</a:t>
            </a:r>
            <a:r>
              <a:rPr spc="5" dirty="0"/>
              <a:t>e</a:t>
            </a:r>
            <a:r>
              <a:rPr spc="-5" dirty="0"/>
              <a:t>n</a:t>
            </a:r>
            <a:r>
              <a:rPr dirty="0"/>
              <a:t>t</a:t>
            </a:r>
            <a:r>
              <a:rPr spc="-175" dirty="0"/>
              <a:t> </a:t>
            </a:r>
            <a:r>
              <a:rPr dirty="0"/>
              <a:t>all G</a:t>
            </a:r>
            <a:r>
              <a:rPr spc="-10" dirty="0"/>
              <a:t>M</a:t>
            </a:r>
            <a:r>
              <a:rPr dirty="0"/>
              <a:t>P</a:t>
            </a:r>
            <a:r>
              <a:rPr spc="-105" dirty="0"/>
              <a:t> </a:t>
            </a:r>
            <a:r>
              <a:rPr dirty="0"/>
              <a:t>act</a:t>
            </a:r>
            <a:r>
              <a:rPr spc="-30" dirty="0"/>
              <a:t>i</a:t>
            </a:r>
            <a:r>
              <a:rPr dirty="0"/>
              <a:t>vities</a:t>
            </a: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pc="-20" dirty="0"/>
              <a:t>Use</a:t>
            </a:r>
            <a:r>
              <a:rPr spc="-55" dirty="0"/>
              <a:t> </a:t>
            </a:r>
            <a:r>
              <a:rPr spc="-5" dirty="0"/>
              <a:t>Good</a:t>
            </a:r>
            <a:r>
              <a:rPr spc="-10" dirty="0"/>
              <a:t> </a:t>
            </a:r>
            <a:r>
              <a:rPr spc="-5" dirty="0"/>
              <a:t>Documentation</a:t>
            </a:r>
            <a:r>
              <a:rPr spc="-75" dirty="0"/>
              <a:t> </a:t>
            </a:r>
            <a:r>
              <a:rPr spc="-15" dirty="0"/>
              <a:t>Practices</a:t>
            </a:r>
            <a:r>
              <a:rPr spc="-40" dirty="0"/>
              <a:t> </a:t>
            </a:r>
            <a:r>
              <a:rPr dirty="0"/>
              <a:t>(GDP)</a:t>
            </a: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pc="-20" dirty="0"/>
              <a:t>Records</a:t>
            </a:r>
            <a:r>
              <a:rPr spc="-85" dirty="0"/>
              <a:t> </a:t>
            </a:r>
            <a:r>
              <a:rPr dirty="0"/>
              <a:t>must</a:t>
            </a:r>
            <a:r>
              <a:rPr spc="-100" dirty="0"/>
              <a:t> </a:t>
            </a:r>
            <a:r>
              <a:rPr spc="-5" dirty="0"/>
              <a:t>be</a:t>
            </a:r>
            <a:r>
              <a:rPr spc="-105" dirty="0"/>
              <a:t> </a:t>
            </a:r>
            <a:r>
              <a:rPr spc="-10" dirty="0"/>
              <a:t>readily</a:t>
            </a:r>
            <a:r>
              <a:rPr spc="-140" dirty="0"/>
              <a:t> </a:t>
            </a:r>
            <a:r>
              <a:rPr spc="-15" dirty="0"/>
              <a:t>available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64825"/>
              </a:buClr>
              <a:buFont typeface="Segoe UI Symbol"/>
              <a:buChar char="⚫"/>
            </a:pPr>
            <a:endParaRPr sz="3800"/>
          </a:p>
          <a:p>
            <a:pPr marL="12700">
              <a:lnSpc>
                <a:spcPct val="100000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Good</a:t>
            </a:r>
            <a:r>
              <a:rPr sz="36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Documentation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Practices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pc="-5" dirty="0"/>
              <a:t>Documentation</a:t>
            </a:r>
            <a:r>
              <a:rPr spc="-90" dirty="0"/>
              <a:t> </a:t>
            </a:r>
            <a:r>
              <a:rPr dirty="0"/>
              <a:t>must</a:t>
            </a:r>
            <a:r>
              <a:rPr spc="-105" dirty="0"/>
              <a:t> </a:t>
            </a:r>
            <a:r>
              <a:rPr spc="-5" dirty="0"/>
              <a:t>be:</a:t>
            </a: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permanent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(black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blue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ink)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legible,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clear,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concise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20" dirty="0">
                <a:latin typeface="Constantia"/>
                <a:cs typeface="Constantia"/>
              </a:rPr>
              <a:t>accurate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40" dirty="0">
                <a:latin typeface="Constantia"/>
                <a:cs typeface="Constantia"/>
              </a:rPr>
              <a:t>Timely,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complete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22834"/>
            <a:ext cx="165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Samples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940053"/>
            <a:ext cx="8023859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780" marR="198120" indent="-247650">
              <a:lnSpc>
                <a:spcPct val="100000"/>
              </a:lnSpc>
              <a:spcBef>
                <a:spcPts val="100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Retain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samples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raw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material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finished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uc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speci</a:t>
            </a:r>
            <a:r>
              <a:rPr sz="2400" spc="60" dirty="0">
                <a:latin typeface="Constantia"/>
                <a:cs typeface="Constantia"/>
              </a:rPr>
              <a:t>f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</a:t>
            </a:r>
            <a:r>
              <a:rPr sz="2400" spc="10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od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me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84B21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Stability</a:t>
            </a:r>
            <a:endParaRPr sz="3600">
              <a:latin typeface="Times New Roman"/>
              <a:cs typeface="Times New Roman"/>
            </a:endParaRPr>
          </a:p>
          <a:p>
            <a:pPr marL="652780" marR="2047239" indent="-247650">
              <a:lnSpc>
                <a:spcPct val="100000"/>
              </a:lnSpc>
              <a:spcBef>
                <a:spcPts val="540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Establish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length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which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meets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specifications</a:t>
            </a:r>
            <a:endParaRPr sz="24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57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Monitor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drug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period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84B21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Sterile</a:t>
            </a:r>
            <a:r>
              <a:rPr sz="36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Products</a:t>
            </a:r>
            <a:endParaRPr sz="3600">
              <a:latin typeface="Times New Roman"/>
              <a:cs typeface="Times New Roman"/>
            </a:endParaRPr>
          </a:p>
          <a:p>
            <a:pPr marL="652780" marR="5080" indent="-247650">
              <a:lnSpc>
                <a:spcPct val="100000"/>
              </a:lnSpc>
              <a:spcBef>
                <a:spcPts val="54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30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acka</a:t>
            </a:r>
            <a:r>
              <a:rPr sz="2400" spc="-6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ed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sepa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enc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osed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ained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personnel  </a:t>
            </a:r>
            <a:r>
              <a:rPr sz="2400" spc="-5" dirty="0">
                <a:latin typeface="Constantia"/>
                <a:cs typeface="Constantia"/>
              </a:rPr>
              <a:t>using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method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ensure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sterility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327406"/>
            <a:ext cx="58978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30" dirty="0">
                <a:latin typeface="Calibri"/>
                <a:cs typeface="Calibri"/>
              </a:rPr>
              <a:t>Why</a:t>
            </a:r>
            <a:r>
              <a:rPr sz="5000" b="0" spc="-25" dirty="0">
                <a:latin typeface="Calibri"/>
                <a:cs typeface="Calibri"/>
              </a:rPr>
              <a:t> </a:t>
            </a:r>
            <a:r>
              <a:rPr sz="5000" b="0" dirty="0">
                <a:latin typeface="Calibri"/>
                <a:cs typeface="Calibri"/>
              </a:rPr>
              <a:t>GMP</a:t>
            </a:r>
            <a:r>
              <a:rPr sz="5000" b="0" spc="-40" dirty="0">
                <a:latin typeface="Calibri"/>
                <a:cs typeface="Calibri"/>
              </a:rPr>
              <a:t> </a:t>
            </a:r>
            <a:r>
              <a:rPr sz="5000" b="0" dirty="0">
                <a:latin typeface="Calibri"/>
                <a:cs typeface="Calibri"/>
              </a:rPr>
              <a:t>is</a:t>
            </a:r>
            <a:r>
              <a:rPr sz="5000" b="0" spc="-15" dirty="0">
                <a:latin typeface="Calibri"/>
                <a:cs typeface="Calibri"/>
              </a:rPr>
              <a:t> </a:t>
            </a:r>
            <a:r>
              <a:rPr sz="5000" b="0" spc="-10" dirty="0">
                <a:latin typeface="Calibri"/>
                <a:cs typeface="Calibri"/>
              </a:rPr>
              <a:t>important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29132" y="2418715"/>
            <a:ext cx="758063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marR="299720" indent="-247650">
              <a:lnSpc>
                <a:spcPct val="100000"/>
              </a:lnSpc>
              <a:spcBef>
                <a:spcPts val="100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poor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</a:t>
            </a:r>
            <a:r>
              <a:rPr sz="2400" dirty="0">
                <a:latin typeface="Constantia"/>
                <a:cs typeface="Constantia"/>
              </a:rPr>
              <a:t>uality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medicin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5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ta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spc="-75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xi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substan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es 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have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been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unintentionally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added.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84B21"/>
              </a:buClr>
              <a:buFont typeface="Segoe UI Symbol"/>
              <a:buChar char="⚫"/>
            </a:pPr>
            <a:endParaRPr sz="3300">
              <a:latin typeface="Constantia"/>
              <a:cs typeface="Constantia"/>
            </a:endParaRPr>
          </a:p>
          <a:p>
            <a:pPr marL="259715" marR="5080" indent="-247650">
              <a:lnSpc>
                <a:spcPct val="100000"/>
              </a:lnSpc>
              <a:buClr>
                <a:srgbClr val="E84B21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medicine that </a:t>
            </a:r>
            <a:r>
              <a:rPr sz="2400" spc="-10" dirty="0">
                <a:latin typeface="Constantia"/>
                <a:cs typeface="Constantia"/>
              </a:rPr>
              <a:t>contains little </a:t>
            </a:r>
            <a:r>
              <a:rPr sz="2400" dirty="0">
                <a:latin typeface="Constantia"/>
                <a:cs typeface="Constantia"/>
              </a:rPr>
              <a:t>or </a:t>
            </a:r>
            <a:r>
              <a:rPr sz="2400" spc="-5" dirty="0">
                <a:latin typeface="Constantia"/>
                <a:cs typeface="Constantia"/>
              </a:rPr>
              <a:t>none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claimed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ing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edient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no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</a:t>
            </a:r>
            <a:r>
              <a:rPr sz="2400" spc="-6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ed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apeu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c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ef</a:t>
            </a:r>
            <a:r>
              <a:rPr sz="2400" spc="-1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ect.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327406"/>
            <a:ext cx="28886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dirty="0">
                <a:latin typeface="Calibri"/>
                <a:cs typeface="Calibri"/>
              </a:rPr>
              <a:t>GMP</a:t>
            </a:r>
            <a:r>
              <a:rPr sz="5000" b="0" spc="-80" dirty="0">
                <a:latin typeface="Calibri"/>
                <a:cs typeface="Calibri"/>
              </a:rPr>
              <a:t> </a:t>
            </a:r>
            <a:r>
              <a:rPr sz="5000" b="0" spc="-5" dirty="0">
                <a:latin typeface="Calibri"/>
                <a:cs typeface="Calibri"/>
              </a:rPr>
              <a:t>IN</a:t>
            </a:r>
            <a:r>
              <a:rPr sz="5000" b="0" u="none" spc="-5" dirty="0">
                <a:solidFill>
                  <a:srgbClr val="505046"/>
                </a:solidFill>
                <a:latin typeface="Calibri"/>
                <a:cs typeface="Calibri"/>
              </a:rPr>
              <a:t>……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860321"/>
            <a:ext cx="6820534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solid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dosage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forms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semisolid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dosage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forms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Liquid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orals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Parenterals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Production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  <a:tab pos="324358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Ayurvedic	</a:t>
            </a:r>
            <a:r>
              <a:rPr sz="2800" spc="-5" dirty="0">
                <a:latin typeface="Constantia"/>
                <a:cs typeface="Constantia"/>
              </a:rPr>
              <a:t>medicines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Bio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technological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products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Nutraceuticals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cosmeceuticals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GMP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Homeopathic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medicines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8820" y="998849"/>
            <a:ext cx="5372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libri"/>
                <a:cs typeface="Calibri"/>
              </a:rPr>
              <a:t>Some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of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main</a:t>
            </a:r>
            <a:r>
              <a:rPr b="0" spc="-10" dirty="0">
                <a:latin typeface="Calibri"/>
                <a:cs typeface="Calibri"/>
              </a:rPr>
              <a:t> risks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are</a:t>
            </a:r>
            <a:r>
              <a:rPr b="0" u="none" spc="-20" dirty="0">
                <a:solidFill>
                  <a:srgbClr val="505046"/>
                </a:solidFill>
                <a:latin typeface="Calibri"/>
                <a:cs typeface="Calibri"/>
              </a:rPr>
              <a:t>….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29132" y="1948637"/>
            <a:ext cx="7609840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100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10" dirty="0">
                <a:latin typeface="Constantia"/>
                <a:cs typeface="Constantia"/>
              </a:rPr>
              <a:t>unexpected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contamination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products,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causing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damage</a:t>
            </a:r>
            <a:endParaRPr sz="2400">
              <a:latin typeface="Constantia"/>
              <a:cs typeface="Constantia"/>
            </a:endParaRPr>
          </a:p>
          <a:p>
            <a:pPr marL="259715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health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death.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300">
              <a:latin typeface="Constantia"/>
              <a:cs typeface="Constantia"/>
            </a:endParaRPr>
          </a:p>
          <a:p>
            <a:pPr marL="259715" marR="314325" indent="-247650">
              <a:lnSpc>
                <a:spcPct val="100000"/>
              </a:lnSpc>
              <a:spcBef>
                <a:spcPts val="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spc="-15" dirty="0">
                <a:latin typeface="Constantia"/>
                <a:cs typeface="Constantia"/>
              </a:rPr>
              <a:t>incorrect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labels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containers,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which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could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mean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patients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receive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wrong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medicine.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E84B21"/>
              </a:buClr>
              <a:buFont typeface="Segoe UI Symbol"/>
              <a:buChar char="⚫"/>
            </a:pPr>
            <a:endParaRPr sz="3300">
              <a:latin typeface="Constantia"/>
              <a:cs typeface="Constantia"/>
            </a:endParaRPr>
          </a:p>
          <a:p>
            <a:pPr marL="259715" marR="256540" indent="-247650">
              <a:lnSpc>
                <a:spcPct val="100000"/>
              </a:lnSpc>
              <a:spcBef>
                <a:spcPts val="5"/>
              </a:spcBef>
              <a:buClr>
                <a:srgbClr val="E84B21"/>
              </a:buClr>
              <a:buSzPct val="85416"/>
              <a:buFont typeface="Segoe UI Symbol"/>
              <a:buChar char="⚫"/>
              <a:tabLst>
                <a:tab pos="260350" algn="l"/>
              </a:tabLst>
            </a:pPr>
            <a:r>
              <a:rPr sz="2400" dirty="0">
                <a:latin typeface="Constantia"/>
                <a:cs typeface="Constantia"/>
              </a:rPr>
              <a:t>insufficient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too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much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active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ingredient,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resulting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ineffective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adverse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effects.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270761"/>
            <a:ext cx="2210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869160"/>
            <a:ext cx="8071484" cy="32753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65" dirty="0">
                <a:latin typeface="Constantia"/>
                <a:cs typeface="Constantia"/>
              </a:rPr>
              <a:t>F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om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ab</a:t>
            </a:r>
            <a:r>
              <a:rPr sz="2600" spc="-45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discussio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clud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-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Pharmaceutical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Industry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regulated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GMPs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64825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Good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Manufacturing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Practices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must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followed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64825"/>
              </a:buClr>
              <a:buFont typeface="Segoe UI Symbol"/>
              <a:buChar char="⚫"/>
            </a:pPr>
            <a:endParaRPr sz="355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  <a:tab pos="1390015" algn="l"/>
                <a:tab pos="2593340" algn="l"/>
                <a:tab pos="3521075" algn="l"/>
                <a:tab pos="5033010" algn="l"/>
                <a:tab pos="5721985" algn="l"/>
                <a:tab pos="6617334" algn="l"/>
                <a:tab pos="7520940" algn="l"/>
              </a:tabLst>
            </a:pPr>
            <a:r>
              <a:rPr sz="2600" dirty="0">
                <a:latin typeface="Constantia"/>
                <a:cs typeface="Constantia"/>
              </a:rPr>
              <a:t>GM</a:t>
            </a:r>
            <a:r>
              <a:rPr sz="2600" spc="-4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s	en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5" dirty="0">
                <a:latin typeface="Constantia"/>
                <a:cs typeface="Constantia"/>
              </a:rPr>
              <a:t>dru</a:t>
            </a:r>
            <a:r>
              <a:rPr sz="2600" dirty="0">
                <a:latin typeface="Constantia"/>
                <a:cs typeface="Constantia"/>
              </a:rPr>
              <a:t>g	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odu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s	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	sa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spc="10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,	pu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	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nd  </a:t>
            </a:r>
            <a:r>
              <a:rPr sz="2600" spc="-10" dirty="0">
                <a:latin typeface="Constantia"/>
                <a:cs typeface="Constantia"/>
              </a:rPr>
              <a:t>effective.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602107"/>
            <a:ext cx="36842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0" dirty="0">
                <a:latin typeface="Calibri"/>
                <a:cs typeface="Calibri"/>
              </a:rPr>
              <a:t>What</a:t>
            </a:r>
            <a:r>
              <a:rPr sz="5000" b="0" spc="-40" dirty="0">
                <a:latin typeface="Calibri"/>
                <a:cs typeface="Calibri"/>
              </a:rPr>
              <a:t> </a:t>
            </a:r>
            <a:r>
              <a:rPr sz="5000" b="0" dirty="0">
                <a:latin typeface="Calibri"/>
                <a:cs typeface="Calibri"/>
              </a:rPr>
              <a:t>is</a:t>
            </a:r>
            <a:r>
              <a:rPr sz="5000" b="0" spc="-55" dirty="0">
                <a:latin typeface="Calibri"/>
                <a:cs typeface="Calibri"/>
              </a:rPr>
              <a:t> </a:t>
            </a:r>
            <a:r>
              <a:rPr sz="5000" b="0" dirty="0">
                <a:latin typeface="Calibri"/>
                <a:cs typeface="Calibri"/>
              </a:rPr>
              <a:t>GMP?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13661"/>
            <a:ext cx="375920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B64825"/>
              </a:buClr>
              <a:buSzPct val="93750"/>
              <a:buFont typeface="Segoe UI Symbol"/>
              <a:buChar char="⚫"/>
              <a:tabLst>
                <a:tab pos="287020" algn="l"/>
                <a:tab pos="1156970" algn="l"/>
              </a:tabLst>
            </a:pPr>
            <a:r>
              <a:rPr sz="2400" dirty="0">
                <a:latin typeface="Constantia"/>
                <a:cs typeface="Constantia"/>
              </a:rPr>
              <a:t>Good	</a:t>
            </a:r>
            <a:r>
              <a:rPr sz="2400" spc="-5" dirty="0">
                <a:latin typeface="Constantia"/>
                <a:cs typeface="Constantia"/>
              </a:rPr>
              <a:t>Manufacturing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Practice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a set of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regulations, </a:t>
            </a:r>
            <a:r>
              <a:rPr sz="2400" spc="-15" dirty="0">
                <a:latin typeface="Constantia"/>
                <a:cs typeface="Constantia"/>
              </a:rPr>
              <a:t>codes,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guidelines for the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manufacture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drug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substances </a:t>
            </a:r>
            <a:r>
              <a:rPr sz="2400" spc="-5" dirty="0">
                <a:latin typeface="Constantia"/>
                <a:cs typeface="Constantia"/>
              </a:rPr>
              <a:t>and drug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products,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medical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devices,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20" dirty="0">
                <a:latin typeface="Constantia"/>
                <a:cs typeface="Constantia"/>
              </a:rPr>
              <a:t>vivo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vitro </a:t>
            </a:r>
            <a:r>
              <a:rPr sz="2400" spc="-5" dirty="0">
                <a:latin typeface="Constantia"/>
                <a:cs typeface="Constantia"/>
              </a:rPr>
              <a:t> diagnostic </a:t>
            </a:r>
            <a:r>
              <a:rPr sz="2400" spc="-10" dirty="0">
                <a:latin typeface="Constantia"/>
                <a:cs typeface="Constantia"/>
              </a:rPr>
              <a:t>products,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foods.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0"/>
            <a:ext cx="4102607" cy="4648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31563" y="6235700"/>
            <a:ext cx="345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GMP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handbooks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f</a:t>
            </a:r>
            <a:r>
              <a:rPr sz="1800" dirty="0">
                <a:latin typeface="Constantia"/>
                <a:cs typeface="Constantia"/>
              </a:rPr>
              <a:t>or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</a:t>
            </a:r>
            <a:r>
              <a:rPr sz="1800" spc="-10" dirty="0">
                <a:latin typeface="Constantia"/>
                <a:cs typeface="Constantia"/>
              </a:rPr>
              <a:t>d</a:t>
            </a:r>
            <a:r>
              <a:rPr sz="1800" spc="-5" dirty="0">
                <a:latin typeface="Constantia"/>
                <a:cs typeface="Constantia"/>
              </a:rPr>
              <a:t>ust</a:t>
            </a:r>
            <a:r>
              <a:rPr sz="1800" spc="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795273"/>
            <a:ext cx="2150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</a:rPr>
              <a:t>References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537461"/>
            <a:ext cx="806577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92710" indent="-274320">
              <a:lnSpc>
                <a:spcPct val="100000"/>
              </a:lnSpc>
              <a:spcBef>
                <a:spcPts val="100"/>
              </a:spcBef>
              <a:buClr>
                <a:srgbClr val="B64825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Dipak </a:t>
            </a:r>
            <a:r>
              <a:rPr sz="2400" spc="-35" dirty="0">
                <a:latin typeface="Constantia"/>
                <a:cs typeface="Constantia"/>
              </a:rPr>
              <a:t>K.Sarker, </a:t>
            </a:r>
            <a:r>
              <a:rPr sz="2400" spc="-5" dirty="0">
                <a:latin typeface="Constantia"/>
                <a:cs typeface="Constantia"/>
              </a:rPr>
              <a:t>Quality </a:t>
            </a:r>
            <a:r>
              <a:rPr sz="2400" spc="-15" dirty="0">
                <a:latin typeface="Constantia"/>
                <a:cs typeface="Constantia"/>
              </a:rPr>
              <a:t>system </a:t>
            </a:r>
            <a:r>
              <a:rPr sz="2400" dirty="0">
                <a:latin typeface="Constantia"/>
                <a:cs typeface="Constantia"/>
              </a:rPr>
              <a:t>&amp; </a:t>
            </a:r>
            <a:r>
              <a:rPr sz="2400" spc="-10" dirty="0">
                <a:latin typeface="Constantia"/>
                <a:cs typeface="Constantia"/>
              </a:rPr>
              <a:t>cantrol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pharmaceutics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published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John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wiley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sons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Ltd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P.N.-57-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88</a:t>
            </a:r>
            <a:endParaRPr sz="2400">
              <a:latin typeface="Constantia"/>
              <a:cs typeface="Constantia"/>
            </a:endParaRPr>
          </a:p>
          <a:p>
            <a:pPr marL="286385" marR="116839" indent="-274320">
              <a:lnSpc>
                <a:spcPct val="100000"/>
              </a:lnSpc>
              <a:spcBef>
                <a:spcPts val="580"/>
              </a:spcBef>
              <a:buClr>
                <a:srgbClr val="B64825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Quality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Assurance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Pharmaceuticals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Compendiam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guidelines </a:t>
            </a:r>
            <a:r>
              <a:rPr sz="2400" dirty="0">
                <a:latin typeface="Constantia"/>
                <a:cs typeface="Constantia"/>
              </a:rPr>
              <a:t>&amp; </a:t>
            </a:r>
            <a:r>
              <a:rPr sz="2400" spc="-10" dirty="0">
                <a:latin typeface="Constantia"/>
                <a:cs typeface="Constantia"/>
              </a:rPr>
              <a:t>related material vol-2 </a:t>
            </a:r>
            <a:r>
              <a:rPr sz="2400" dirty="0">
                <a:latin typeface="Constantia"/>
                <a:cs typeface="Constantia"/>
              </a:rPr>
              <a:t>GMP &amp; </a:t>
            </a:r>
            <a:r>
              <a:rPr sz="2400" spc="-5" dirty="0">
                <a:latin typeface="Constantia"/>
                <a:cs typeface="Constantia"/>
              </a:rPr>
              <a:t>inspection,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published</a:t>
            </a:r>
            <a:r>
              <a:rPr sz="2400" spc="-20" dirty="0">
                <a:latin typeface="Constantia"/>
                <a:cs typeface="Constantia"/>
              </a:rPr>
              <a:t> by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Pharma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Book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Syndicate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Page.No.-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6-83</a:t>
            </a:r>
            <a:endParaRPr sz="2400">
              <a:latin typeface="Constantia"/>
              <a:cs typeface="Constantia"/>
            </a:endParaRPr>
          </a:p>
          <a:p>
            <a:pPr marL="286385" marR="597535" indent="-274320">
              <a:lnSpc>
                <a:spcPct val="100000"/>
              </a:lnSpc>
              <a:spcBef>
                <a:spcPts val="575"/>
              </a:spcBef>
              <a:buClr>
                <a:srgbClr val="B64825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  <a:hlinkClick r:id="rId4"/>
              </a:rPr>
              <a:t>www.Scribd.com/doc/5554035/The-Ten </a:t>
            </a:r>
            <a:r>
              <a:rPr sz="2400" spc="-5" dirty="0">
                <a:latin typeface="Constantia"/>
                <a:cs typeface="Constantia"/>
              </a:rPr>
              <a:t>-Principles-of-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GMP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100800"/>
              </a:lnSpc>
              <a:spcBef>
                <a:spcPts val="555"/>
              </a:spcBef>
              <a:buClr>
                <a:srgbClr val="B64825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www1.agric.gov.ab.ca/...nsf/all/.../good_manufacturing_pra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ctices_pp.</a:t>
            </a:r>
            <a:r>
              <a:rPr sz="2400" b="1" spc="-15" dirty="0">
                <a:latin typeface="Constantia"/>
                <a:cs typeface="Constantia"/>
              </a:rPr>
              <a:t>ppt</a:t>
            </a:r>
            <a:endParaRPr sz="2400">
              <a:latin typeface="Constantia"/>
              <a:cs typeface="Constantia"/>
            </a:endParaRPr>
          </a:p>
          <a:p>
            <a:pPr marL="286385" marR="26670" indent="-274320">
              <a:lnSpc>
                <a:spcPct val="100000"/>
              </a:lnSpc>
              <a:spcBef>
                <a:spcPts val="555"/>
              </a:spcBef>
              <a:buClr>
                <a:srgbClr val="B64825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  <a:hlinkClick r:id="rId5"/>
              </a:rPr>
              <a:t>www.fda.gov/cosmetics/</a:t>
            </a:r>
            <a:r>
              <a:rPr sz="2400" b="1" spc="-15" dirty="0">
                <a:latin typeface="Constantia"/>
                <a:cs typeface="Constantia"/>
                <a:hlinkClick r:id="rId5"/>
              </a:rPr>
              <a:t>guidance</a:t>
            </a:r>
            <a:r>
              <a:rPr sz="2400" spc="-15" dirty="0">
                <a:latin typeface="Constantia"/>
                <a:cs typeface="Constantia"/>
                <a:hlinkClick r:id="rId5"/>
              </a:rPr>
              <a:t>complianceregulatoryinf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ormation/goodmanufa...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21422C3E-E73B-A898-30D3-661160D02510}"/>
              </a:ext>
            </a:extLst>
          </p:cNvPr>
          <p:cNvSpPr txBox="1"/>
          <p:nvPr/>
        </p:nvSpPr>
        <p:spPr>
          <a:xfrm>
            <a:off x="1069686" y="3205476"/>
            <a:ext cx="7488590" cy="1069524"/>
          </a:xfrm>
          <a:prstGeom prst="rect">
            <a:avLst/>
          </a:prstGeom>
          <a:ln w="9144">
            <a:solidFill>
              <a:srgbClr val="AC341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75" dirty="0">
                <a:latin typeface="Times New Roman"/>
                <a:cs typeface="Times New Roman"/>
              </a:rPr>
              <a:t>Mr.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Sagar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Kishor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Savale</a:t>
            </a:r>
            <a:endParaRPr sz="2400" dirty="0">
              <a:latin typeface="Times New Roman"/>
              <a:cs typeface="Times New Roman"/>
            </a:endParaRPr>
          </a:p>
          <a:p>
            <a:pPr marL="852169" marR="841375" algn="ctr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Times New Roman"/>
                <a:cs typeface="Times New Roman"/>
              </a:rPr>
              <a:t>[Department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Pharmaceutics] </a:t>
            </a:r>
            <a:r>
              <a:rPr sz="1800" spc="-5" dirty="0">
                <a:latin typeface="Times New Roman"/>
                <a:cs typeface="Times New Roman"/>
              </a:rPr>
              <a:t>2015-2016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014FE-2C51-3BA3-6399-172E4D03B7E5}"/>
              </a:ext>
            </a:extLst>
          </p:cNvPr>
          <p:cNvSpPr txBox="1"/>
          <p:nvPr/>
        </p:nvSpPr>
        <p:spPr>
          <a:xfrm>
            <a:off x="3200400" y="1409313"/>
            <a:ext cx="2272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4000" dirty="0"/>
              <a:t>Reference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828" y="0"/>
            <a:ext cx="9145905" cy="6538595"/>
            <a:chOff x="-828" y="0"/>
            <a:chExt cx="9145905" cy="65385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28" y="0"/>
              <a:ext cx="9145590" cy="10289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182" y="201929"/>
              <a:ext cx="8554720" cy="6320155"/>
            </a:xfrm>
            <a:custGeom>
              <a:avLst/>
              <a:gdLst/>
              <a:ahLst/>
              <a:cxnLst/>
              <a:rect l="l" t="t" r="r" b="b"/>
              <a:pathLst>
                <a:path w="8554720" h="6320155">
                  <a:moveTo>
                    <a:pt x="8159496" y="0"/>
                  </a:moveTo>
                  <a:lnTo>
                    <a:pt x="394690" y="0"/>
                  </a:lnTo>
                  <a:lnTo>
                    <a:pt x="348661" y="2654"/>
                  </a:lnTo>
                  <a:lnTo>
                    <a:pt x="304191" y="10421"/>
                  </a:lnTo>
                  <a:lnTo>
                    <a:pt x="261577" y="23004"/>
                  </a:lnTo>
                  <a:lnTo>
                    <a:pt x="221115" y="40108"/>
                  </a:lnTo>
                  <a:lnTo>
                    <a:pt x="183101" y="61436"/>
                  </a:lnTo>
                  <a:lnTo>
                    <a:pt x="147831" y="86694"/>
                  </a:lnTo>
                  <a:lnTo>
                    <a:pt x="115601" y="115585"/>
                  </a:lnTo>
                  <a:lnTo>
                    <a:pt x="86708" y="147814"/>
                  </a:lnTo>
                  <a:lnTo>
                    <a:pt x="61448" y="183085"/>
                  </a:lnTo>
                  <a:lnTo>
                    <a:pt x="40116" y="221102"/>
                  </a:lnTo>
                  <a:lnTo>
                    <a:pt x="23009" y="261569"/>
                  </a:lnTo>
                  <a:lnTo>
                    <a:pt x="10423" y="304191"/>
                  </a:lnTo>
                  <a:lnTo>
                    <a:pt x="2655" y="348672"/>
                  </a:lnTo>
                  <a:lnTo>
                    <a:pt x="0" y="394716"/>
                  </a:lnTo>
                  <a:lnTo>
                    <a:pt x="0" y="5925337"/>
                  </a:lnTo>
                  <a:lnTo>
                    <a:pt x="2655" y="5971366"/>
                  </a:lnTo>
                  <a:lnTo>
                    <a:pt x="10423" y="6015836"/>
                  </a:lnTo>
                  <a:lnTo>
                    <a:pt x="23009" y="6058450"/>
                  </a:lnTo>
                  <a:lnTo>
                    <a:pt x="40116" y="6098912"/>
                  </a:lnTo>
                  <a:lnTo>
                    <a:pt x="61448" y="6136926"/>
                  </a:lnTo>
                  <a:lnTo>
                    <a:pt x="86708" y="6172196"/>
                  </a:lnTo>
                  <a:lnTo>
                    <a:pt x="115601" y="6204426"/>
                  </a:lnTo>
                  <a:lnTo>
                    <a:pt x="147831" y="6233319"/>
                  </a:lnTo>
                  <a:lnTo>
                    <a:pt x="183101" y="6258579"/>
                  </a:lnTo>
                  <a:lnTo>
                    <a:pt x="221115" y="6279911"/>
                  </a:lnTo>
                  <a:lnTo>
                    <a:pt x="261577" y="6297018"/>
                  </a:lnTo>
                  <a:lnTo>
                    <a:pt x="304191" y="6309604"/>
                  </a:lnTo>
                  <a:lnTo>
                    <a:pt x="348661" y="6317372"/>
                  </a:lnTo>
                  <a:lnTo>
                    <a:pt x="394690" y="6320028"/>
                  </a:lnTo>
                  <a:lnTo>
                    <a:pt x="8159496" y="6320028"/>
                  </a:lnTo>
                  <a:lnTo>
                    <a:pt x="8205539" y="6317372"/>
                  </a:lnTo>
                  <a:lnTo>
                    <a:pt x="8250020" y="6309604"/>
                  </a:lnTo>
                  <a:lnTo>
                    <a:pt x="8292642" y="6297018"/>
                  </a:lnTo>
                  <a:lnTo>
                    <a:pt x="8333109" y="6279911"/>
                  </a:lnTo>
                  <a:lnTo>
                    <a:pt x="8371126" y="6258579"/>
                  </a:lnTo>
                  <a:lnTo>
                    <a:pt x="8406397" y="6233319"/>
                  </a:lnTo>
                  <a:lnTo>
                    <a:pt x="8438626" y="6204426"/>
                  </a:lnTo>
                  <a:lnTo>
                    <a:pt x="8467517" y="6172196"/>
                  </a:lnTo>
                  <a:lnTo>
                    <a:pt x="8492775" y="6136926"/>
                  </a:lnTo>
                  <a:lnTo>
                    <a:pt x="8514103" y="6098912"/>
                  </a:lnTo>
                  <a:lnTo>
                    <a:pt x="8531207" y="6058450"/>
                  </a:lnTo>
                  <a:lnTo>
                    <a:pt x="8543790" y="6015836"/>
                  </a:lnTo>
                  <a:lnTo>
                    <a:pt x="8551557" y="5971366"/>
                  </a:lnTo>
                  <a:lnTo>
                    <a:pt x="8554212" y="5925337"/>
                  </a:lnTo>
                  <a:lnTo>
                    <a:pt x="8554212" y="394716"/>
                  </a:lnTo>
                  <a:lnTo>
                    <a:pt x="8551557" y="348672"/>
                  </a:lnTo>
                  <a:lnTo>
                    <a:pt x="8543790" y="304191"/>
                  </a:lnTo>
                  <a:lnTo>
                    <a:pt x="8531207" y="261569"/>
                  </a:lnTo>
                  <a:lnTo>
                    <a:pt x="8514103" y="221102"/>
                  </a:lnTo>
                  <a:lnTo>
                    <a:pt x="8492775" y="183085"/>
                  </a:lnTo>
                  <a:lnTo>
                    <a:pt x="8467517" y="147814"/>
                  </a:lnTo>
                  <a:lnTo>
                    <a:pt x="8438626" y="115585"/>
                  </a:lnTo>
                  <a:lnTo>
                    <a:pt x="8406397" y="86694"/>
                  </a:lnTo>
                  <a:lnTo>
                    <a:pt x="8371126" y="61436"/>
                  </a:lnTo>
                  <a:lnTo>
                    <a:pt x="8333109" y="40108"/>
                  </a:lnTo>
                  <a:lnTo>
                    <a:pt x="8292642" y="23004"/>
                  </a:lnTo>
                  <a:lnTo>
                    <a:pt x="8250020" y="10421"/>
                  </a:lnTo>
                  <a:lnTo>
                    <a:pt x="8205539" y="2654"/>
                  </a:lnTo>
                  <a:lnTo>
                    <a:pt x="815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182" y="201929"/>
              <a:ext cx="8554720" cy="6320155"/>
            </a:xfrm>
            <a:custGeom>
              <a:avLst/>
              <a:gdLst/>
              <a:ahLst/>
              <a:cxnLst/>
              <a:rect l="l" t="t" r="r" b="b"/>
              <a:pathLst>
                <a:path w="8554720" h="6320155">
                  <a:moveTo>
                    <a:pt x="0" y="5925337"/>
                  </a:moveTo>
                  <a:lnTo>
                    <a:pt x="2655" y="5971366"/>
                  </a:lnTo>
                  <a:lnTo>
                    <a:pt x="10423" y="6015836"/>
                  </a:lnTo>
                  <a:lnTo>
                    <a:pt x="23009" y="6058450"/>
                  </a:lnTo>
                  <a:lnTo>
                    <a:pt x="40116" y="6098912"/>
                  </a:lnTo>
                  <a:lnTo>
                    <a:pt x="61448" y="6136926"/>
                  </a:lnTo>
                  <a:lnTo>
                    <a:pt x="86708" y="6172196"/>
                  </a:lnTo>
                  <a:lnTo>
                    <a:pt x="115601" y="6204426"/>
                  </a:lnTo>
                  <a:lnTo>
                    <a:pt x="147831" y="6233319"/>
                  </a:lnTo>
                  <a:lnTo>
                    <a:pt x="183101" y="6258579"/>
                  </a:lnTo>
                  <a:lnTo>
                    <a:pt x="221115" y="6279911"/>
                  </a:lnTo>
                  <a:lnTo>
                    <a:pt x="261577" y="6297018"/>
                  </a:lnTo>
                  <a:lnTo>
                    <a:pt x="304191" y="6309604"/>
                  </a:lnTo>
                  <a:lnTo>
                    <a:pt x="348661" y="6317372"/>
                  </a:lnTo>
                  <a:lnTo>
                    <a:pt x="394690" y="6320028"/>
                  </a:lnTo>
                  <a:lnTo>
                    <a:pt x="8159496" y="6320028"/>
                  </a:lnTo>
                  <a:lnTo>
                    <a:pt x="8205539" y="6317372"/>
                  </a:lnTo>
                  <a:lnTo>
                    <a:pt x="8250020" y="6309604"/>
                  </a:lnTo>
                  <a:lnTo>
                    <a:pt x="8292642" y="6297018"/>
                  </a:lnTo>
                  <a:lnTo>
                    <a:pt x="8333109" y="6279911"/>
                  </a:lnTo>
                  <a:lnTo>
                    <a:pt x="8371126" y="6258579"/>
                  </a:lnTo>
                  <a:lnTo>
                    <a:pt x="8406397" y="6233319"/>
                  </a:lnTo>
                  <a:lnTo>
                    <a:pt x="8438626" y="6204426"/>
                  </a:lnTo>
                  <a:lnTo>
                    <a:pt x="8467517" y="6172196"/>
                  </a:lnTo>
                  <a:lnTo>
                    <a:pt x="8492775" y="6136926"/>
                  </a:lnTo>
                  <a:lnTo>
                    <a:pt x="8514103" y="6098912"/>
                  </a:lnTo>
                  <a:lnTo>
                    <a:pt x="8531207" y="6058450"/>
                  </a:lnTo>
                  <a:lnTo>
                    <a:pt x="8543790" y="6015836"/>
                  </a:lnTo>
                  <a:lnTo>
                    <a:pt x="8551557" y="5971366"/>
                  </a:lnTo>
                  <a:lnTo>
                    <a:pt x="8554212" y="5925337"/>
                  </a:lnTo>
                  <a:lnTo>
                    <a:pt x="8554212" y="394716"/>
                  </a:lnTo>
                  <a:lnTo>
                    <a:pt x="8551557" y="348672"/>
                  </a:lnTo>
                  <a:lnTo>
                    <a:pt x="8543790" y="304191"/>
                  </a:lnTo>
                  <a:lnTo>
                    <a:pt x="8531207" y="261569"/>
                  </a:lnTo>
                  <a:lnTo>
                    <a:pt x="8514103" y="221102"/>
                  </a:lnTo>
                  <a:lnTo>
                    <a:pt x="8492775" y="183085"/>
                  </a:lnTo>
                  <a:lnTo>
                    <a:pt x="8467517" y="147814"/>
                  </a:lnTo>
                  <a:lnTo>
                    <a:pt x="8438626" y="115585"/>
                  </a:lnTo>
                  <a:lnTo>
                    <a:pt x="8406397" y="86694"/>
                  </a:lnTo>
                  <a:lnTo>
                    <a:pt x="8371126" y="61436"/>
                  </a:lnTo>
                  <a:lnTo>
                    <a:pt x="8333109" y="40108"/>
                  </a:lnTo>
                  <a:lnTo>
                    <a:pt x="8292642" y="23004"/>
                  </a:lnTo>
                  <a:lnTo>
                    <a:pt x="8250020" y="10421"/>
                  </a:lnTo>
                  <a:lnTo>
                    <a:pt x="8205539" y="2654"/>
                  </a:lnTo>
                  <a:lnTo>
                    <a:pt x="8159496" y="0"/>
                  </a:lnTo>
                  <a:lnTo>
                    <a:pt x="394690" y="0"/>
                  </a:lnTo>
                  <a:lnTo>
                    <a:pt x="348661" y="2654"/>
                  </a:lnTo>
                  <a:lnTo>
                    <a:pt x="304191" y="10421"/>
                  </a:lnTo>
                  <a:lnTo>
                    <a:pt x="261577" y="23004"/>
                  </a:lnTo>
                  <a:lnTo>
                    <a:pt x="221115" y="40108"/>
                  </a:lnTo>
                  <a:lnTo>
                    <a:pt x="183101" y="61436"/>
                  </a:lnTo>
                  <a:lnTo>
                    <a:pt x="147831" y="86694"/>
                  </a:lnTo>
                  <a:lnTo>
                    <a:pt x="115601" y="115585"/>
                  </a:lnTo>
                  <a:lnTo>
                    <a:pt x="86708" y="147814"/>
                  </a:lnTo>
                  <a:lnTo>
                    <a:pt x="61448" y="183085"/>
                  </a:lnTo>
                  <a:lnTo>
                    <a:pt x="40116" y="221102"/>
                  </a:lnTo>
                  <a:lnTo>
                    <a:pt x="23009" y="261569"/>
                  </a:lnTo>
                  <a:lnTo>
                    <a:pt x="10423" y="304191"/>
                  </a:lnTo>
                  <a:lnTo>
                    <a:pt x="2655" y="348672"/>
                  </a:lnTo>
                  <a:lnTo>
                    <a:pt x="0" y="394716"/>
                  </a:lnTo>
                  <a:lnTo>
                    <a:pt x="0" y="5925337"/>
                  </a:lnTo>
                  <a:close/>
                </a:path>
              </a:pathLst>
            </a:custGeom>
            <a:ln w="320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96260" y="741121"/>
            <a:ext cx="31216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latin typeface="Arial"/>
                <a:cs typeface="Arial"/>
              </a:rPr>
              <a:t>OBJECTIVE</a:t>
            </a:r>
            <a:endParaRPr sz="4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0979" y="1656333"/>
            <a:ext cx="5633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0770" algn="l"/>
                <a:tab pos="2555875" algn="l"/>
                <a:tab pos="4415790" algn="l"/>
                <a:tab pos="5055870" algn="l"/>
              </a:tabLst>
            </a:pP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hi</a:t>
            </a:r>
            <a:r>
              <a:rPr sz="3200" spc="-15" dirty="0">
                <a:solidFill>
                  <a:srgbClr val="009F00"/>
                </a:solidFill>
                <a:latin typeface="Arial MT"/>
                <a:cs typeface="Arial MT"/>
              </a:rPr>
              <a:t>g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h	q</a:t>
            </a:r>
            <a:r>
              <a:rPr sz="3200" spc="-10" dirty="0">
                <a:solidFill>
                  <a:srgbClr val="009F00"/>
                </a:solidFill>
                <a:latin typeface="Arial MT"/>
                <a:cs typeface="Arial MT"/>
              </a:rPr>
              <a:t>u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al</a:t>
            </a:r>
            <a:r>
              <a:rPr sz="3200" spc="-15" dirty="0">
                <a:solidFill>
                  <a:srgbClr val="009F00"/>
                </a:solidFill>
                <a:latin typeface="Arial MT"/>
                <a:cs typeface="Arial MT"/>
              </a:rPr>
              <a:t>i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ty	pr</a:t>
            </a:r>
            <a:r>
              <a:rPr sz="3200" spc="-10" dirty="0">
                <a:solidFill>
                  <a:srgbClr val="009F00"/>
                </a:solidFill>
                <a:latin typeface="Arial MT"/>
                <a:cs typeface="Arial MT"/>
              </a:rPr>
              <a:t>o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d</a:t>
            </a:r>
            <a:r>
              <a:rPr sz="3200" spc="-25" dirty="0">
                <a:solidFill>
                  <a:srgbClr val="009F00"/>
                </a:solidFill>
                <a:latin typeface="Arial MT"/>
                <a:cs typeface="Arial MT"/>
              </a:rPr>
              <a:t>u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cts	</a:t>
            </a:r>
            <a:r>
              <a:rPr sz="3200" spc="-5" dirty="0">
                <a:solidFill>
                  <a:srgbClr val="009F00"/>
                </a:solidFill>
                <a:latin typeface="Arial MT"/>
                <a:cs typeface="Arial MT"/>
              </a:rPr>
              <a:t>t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o	</a:t>
            </a:r>
            <a:r>
              <a:rPr sz="3200" spc="-20" dirty="0">
                <a:solidFill>
                  <a:srgbClr val="009F00"/>
                </a:solidFill>
                <a:latin typeface="Arial MT"/>
                <a:cs typeface="Arial MT"/>
              </a:rPr>
              <a:t>t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he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426" y="1656333"/>
            <a:ext cx="1945005" cy="9912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280"/>
              </a:spcBef>
            </a:pP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Guar</a:t>
            </a:r>
            <a:r>
              <a:rPr sz="3200" spc="-15" dirty="0">
                <a:solidFill>
                  <a:srgbClr val="009F00"/>
                </a:solidFill>
                <a:latin typeface="Arial MT"/>
                <a:cs typeface="Arial MT"/>
              </a:rPr>
              <a:t>a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n</a:t>
            </a:r>
            <a:r>
              <a:rPr sz="3200" spc="-20" dirty="0">
                <a:solidFill>
                  <a:srgbClr val="009F00"/>
                </a:solidFill>
                <a:latin typeface="Arial MT"/>
                <a:cs typeface="Arial MT"/>
              </a:rPr>
              <a:t>t</a:t>
            </a:r>
            <a:r>
              <a:rPr sz="3200" dirty="0">
                <a:solidFill>
                  <a:srgbClr val="009F00"/>
                </a:solidFill>
                <a:latin typeface="Arial MT"/>
                <a:cs typeface="Arial MT"/>
              </a:rPr>
              <a:t>ee  </a:t>
            </a:r>
            <a:r>
              <a:rPr sz="3200" spc="-20" dirty="0">
                <a:solidFill>
                  <a:srgbClr val="009F00"/>
                </a:solidFill>
                <a:latin typeface="Arial MT"/>
                <a:cs typeface="Arial MT"/>
              </a:rPr>
              <a:t>consumer.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12875" y="3000755"/>
            <a:ext cx="7524115" cy="3339465"/>
            <a:chOff x="912875" y="3000755"/>
            <a:chExt cx="7524115" cy="3339465"/>
          </a:xfrm>
        </p:grpSpPr>
        <p:sp>
          <p:nvSpPr>
            <p:cNvPr id="11" name="object 11"/>
            <p:cNvSpPr/>
            <p:nvPr/>
          </p:nvSpPr>
          <p:spPr>
            <a:xfrm>
              <a:off x="4334255" y="3177539"/>
              <a:ext cx="739775" cy="1669414"/>
            </a:xfrm>
            <a:custGeom>
              <a:avLst/>
              <a:gdLst/>
              <a:ahLst/>
              <a:cxnLst/>
              <a:rect l="l" t="t" r="r" b="b"/>
              <a:pathLst>
                <a:path w="739775" h="1669414">
                  <a:moveTo>
                    <a:pt x="0" y="1141984"/>
                  </a:moveTo>
                  <a:lnTo>
                    <a:pt x="411480" y="1668907"/>
                  </a:lnTo>
                  <a:lnTo>
                    <a:pt x="739267" y="1143381"/>
                  </a:lnTo>
                  <a:lnTo>
                    <a:pt x="164592" y="1143381"/>
                  </a:lnTo>
                  <a:lnTo>
                    <a:pt x="0" y="1141984"/>
                  </a:lnTo>
                  <a:close/>
                </a:path>
                <a:path w="739775" h="1669414">
                  <a:moveTo>
                    <a:pt x="165989" y="0"/>
                  </a:moveTo>
                  <a:lnTo>
                    <a:pt x="164592" y="1143381"/>
                  </a:lnTo>
                  <a:lnTo>
                    <a:pt x="574675" y="1143381"/>
                  </a:lnTo>
                  <a:lnTo>
                    <a:pt x="577469" y="139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4255" y="3177539"/>
              <a:ext cx="739775" cy="1669414"/>
            </a:xfrm>
            <a:custGeom>
              <a:avLst/>
              <a:gdLst/>
              <a:ahLst/>
              <a:cxnLst/>
              <a:rect l="l" t="t" r="r" b="b"/>
              <a:pathLst>
                <a:path w="739775" h="1669414">
                  <a:moveTo>
                    <a:pt x="411480" y="1668907"/>
                  </a:moveTo>
                  <a:lnTo>
                    <a:pt x="0" y="1141984"/>
                  </a:lnTo>
                  <a:lnTo>
                    <a:pt x="164592" y="1143381"/>
                  </a:lnTo>
                  <a:lnTo>
                    <a:pt x="165989" y="0"/>
                  </a:lnTo>
                  <a:lnTo>
                    <a:pt x="577469" y="1397"/>
                  </a:lnTo>
                  <a:lnTo>
                    <a:pt x="574675" y="1143381"/>
                  </a:lnTo>
                  <a:lnTo>
                    <a:pt x="739267" y="1143381"/>
                  </a:lnTo>
                  <a:lnTo>
                    <a:pt x="411480" y="166890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0916" y="3005327"/>
              <a:ext cx="629920" cy="1315720"/>
            </a:xfrm>
            <a:custGeom>
              <a:avLst/>
              <a:gdLst/>
              <a:ahLst/>
              <a:cxnLst/>
              <a:rect l="l" t="t" r="r" b="b"/>
              <a:pathLst>
                <a:path w="629920" h="1315720">
                  <a:moveTo>
                    <a:pt x="558926" y="0"/>
                  </a:moveTo>
                  <a:lnTo>
                    <a:pt x="152654" y="0"/>
                  </a:lnTo>
                  <a:lnTo>
                    <a:pt x="151257" y="1131824"/>
                  </a:lnTo>
                  <a:lnTo>
                    <a:pt x="0" y="1131824"/>
                  </a:lnTo>
                  <a:lnTo>
                    <a:pt x="53339" y="1313942"/>
                  </a:lnTo>
                  <a:lnTo>
                    <a:pt x="217550" y="1315339"/>
                  </a:lnTo>
                  <a:lnTo>
                    <a:pt x="218948" y="172338"/>
                  </a:lnTo>
                  <a:lnTo>
                    <a:pt x="628971" y="172338"/>
                  </a:lnTo>
                  <a:lnTo>
                    <a:pt x="558926" y="0"/>
                  </a:lnTo>
                  <a:close/>
                </a:path>
                <a:path w="629920" h="1315720">
                  <a:moveTo>
                    <a:pt x="628971" y="172338"/>
                  </a:moveTo>
                  <a:lnTo>
                    <a:pt x="218948" y="172338"/>
                  </a:lnTo>
                  <a:lnTo>
                    <a:pt x="629538" y="173736"/>
                  </a:lnTo>
                  <a:lnTo>
                    <a:pt x="628971" y="17233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0916" y="3005327"/>
              <a:ext cx="629920" cy="1315720"/>
            </a:xfrm>
            <a:custGeom>
              <a:avLst/>
              <a:gdLst/>
              <a:ahLst/>
              <a:cxnLst/>
              <a:rect l="l" t="t" r="r" b="b"/>
              <a:pathLst>
                <a:path w="629920" h="1315720">
                  <a:moveTo>
                    <a:pt x="53339" y="1313942"/>
                  </a:moveTo>
                  <a:lnTo>
                    <a:pt x="0" y="1131824"/>
                  </a:lnTo>
                  <a:lnTo>
                    <a:pt x="151257" y="1131824"/>
                  </a:lnTo>
                  <a:lnTo>
                    <a:pt x="152654" y="0"/>
                  </a:lnTo>
                  <a:lnTo>
                    <a:pt x="558926" y="0"/>
                  </a:lnTo>
                  <a:lnTo>
                    <a:pt x="629538" y="173736"/>
                  </a:lnTo>
                  <a:lnTo>
                    <a:pt x="218948" y="172338"/>
                  </a:lnTo>
                  <a:lnTo>
                    <a:pt x="217550" y="1315339"/>
                  </a:lnTo>
                  <a:lnTo>
                    <a:pt x="53339" y="1313942"/>
                  </a:lnTo>
                </a:path>
                <a:path w="629920" h="1315720">
                  <a:moveTo>
                    <a:pt x="152400" y="0"/>
                  </a:moveTo>
                  <a:lnTo>
                    <a:pt x="219456" y="172212"/>
                  </a:lnTo>
                </a:path>
                <a:path w="629920" h="1315720">
                  <a:moveTo>
                    <a:pt x="217932" y="1315212"/>
                  </a:moveTo>
                  <a:lnTo>
                    <a:pt x="150875" y="11323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4231" y="4137659"/>
              <a:ext cx="173863" cy="1875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9075" y="5169407"/>
              <a:ext cx="7447788" cy="11704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28877" y="5109210"/>
              <a:ext cx="7412990" cy="1135380"/>
            </a:xfrm>
            <a:custGeom>
              <a:avLst/>
              <a:gdLst/>
              <a:ahLst/>
              <a:cxnLst/>
              <a:rect l="l" t="t" r="r" b="b"/>
              <a:pathLst>
                <a:path w="7412990" h="1135379">
                  <a:moveTo>
                    <a:pt x="7365492" y="0"/>
                  </a:moveTo>
                  <a:lnTo>
                    <a:pt x="47256" y="0"/>
                  </a:lnTo>
                  <a:lnTo>
                    <a:pt x="28862" y="3720"/>
                  </a:lnTo>
                  <a:lnTo>
                    <a:pt x="13841" y="13858"/>
                  </a:lnTo>
                  <a:lnTo>
                    <a:pt x="3713" y="28878"/>
                  </a:lnTo>
                  <a:lnTo>
                    <a:pt x="0" y="47243"/>
                  </a:lnTo>
                  <a:lnTo>
                    <a:pt x="0" y="1088123"/>
                  </a:lnTo>
                  <a:lnTo>
                    <a:pt x="3713" y="1106517"/>
                  </a:lnTo>
                  <a:lnTo>
                    <a:pt x="13841" y="1121538"/>
                  </a:lnTo>
                  <a:lnTo>
                    <a:pt x="28862" y="1131666"/>
                  </a:lnTo>
                  <a:lnTo>
                    <a:pt x="47256" y="1135380"/>
                  </a:lnTo>
                  <a:lnTo>
                    <a:pt x="7365492" y="1135380"/>
                  </a:lnTo>
                  <a:lnTo>
                    <a:pt x="7383857" y="1131666"/>
                  </a:lnTo>
                  <a:lnTo>
                    <a:pt x="7398877" y="1121538"/>
                  </a:lnTo>
                  <a:lnTo>
                    <a:pt x="7409015" y="1106517"/>
                  </a:lnTo>
                  <a:lnTo>
                    <a:pt x="7412736" y="1088123"/>
                  </a:lnTo>
                  <a:lnTo>
                    <a:pt x="7412736" y="47243"/>
                  </a:lnTo>
                  <a:lnTo>
                    <a:pt x="7409015" y="28878"/>
                  </a:lnTo>
                  <a:lnTo>
                    <a:pt x="7398877" y="13858"/>
                  </a:lnTo>
                  <a:lnTo>
                    <a:pt x="7383857" y="3720"/>
                  </a:lnTo>
                  <a:lnTo>
                    <a:pt x="7365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8877" y="5109210"/>
              <a:ext cx="7412990" cy="1135380"/>
            </a:xfrm>
            <a:custGeom>
              <a:avLst/>
              <a:gdLst/>
              <a:ahLst/>
              <a:cxnLst/>
              <a:rect l="l" t="t" r="r" b="b"/>
              <a:pathLst>
                <a:path w="7412990" h="1135379">
                  <a:moveTo>
                    <a:pt x="0" y="1088123"/>
                  </a:moveTo>
                  <a:lnTo>
                    <a:pt x="3713" y="1106517"/>
                  </a:lnTo>
                  <a:lnTo>
                    <a:pt x="13841" y="1121538"/>
                  </a:lnTo>
                  <a:lnTo>
                    <a:pt x="28862" y="1131666"/>
                  </a:lnTo>
                  <a:lnTo>
                    <a:pt x="47256" y="1135380"/>
                  </a:lnTo>
                  <a:lnTo>
                    <a:pt x="7365492" y="1135380"/>
                  </a:lnTo>
                  <a:lnTo>
                    <a:pt x="7383857" y="1131666"/>
                  </a:lnTo>
                  <a:lnTo>
                    <a:pt x="7398877" y="1121538"/>
                  </a:lnTo>
                  <a:lnTo>
                    <a:pt x="7409015" y="1106517"/>
                  </a:lnTo>
                  <a:lnTo>
                    <a:pt x="7412736" y="1088123"/>
                  </a:lnTo>
                  <a:lnTo>
                    <a:pt x="7412736" y="47243"/>
                  </a:lnTo>
                  <a:lnTo>
                    <a:pt x="7409015" y="28878"/>
                  </a:lnTo>
                  <a:lnTo>
                    <a:pt x="7398877" y="13858"/>
                  </a:lnTo>
                  <a:lnTo>
                    <a:pt x="7383857" y="3720"/>
                  </a:lnTo>
                  <a:lnTo>
                    <a:pt x="7365492" y="0"/>
                  </a:lnTo>
                  <a:lnTo>
                    <a:pt x="47256" y="0"/>
                  </a:lnTo>
                  <a:lnTo>
                    <a:pt x="28862" y="3720"/>
                  </a:lnTo>
                  <a:lnTo>
                    <a:pt x="13841" y="13858"/>
                  </a:lnTo>
                  <a:lnTo>
                    <a:pt x="3713" y="28878"/>
                  </a:lnTo>
                  <a:lnTo>
                    <a:pt x="0" y="47243"/>
                  </a:lnTo>
                  <a:lnTo>
                    <a:pt x="0" y="1088123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10180" y="5180202"/>
            <a:ext cx="5126355" cy="9594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63880" marR="5080" indent="-551815">
              <a:lnSpc>
                <a:spcPts val="3640"/>
              </a:lnSpc>
              <a:spcBef>
                <a:spcPts val="270"/>
              </a:spcBef>
            </a:pPr>
            <a:r>
              <a:rPr sz="3100" spc="-10" dirty="0">
                <a:solidFill>
                  <a:srgbClr val="008280"/>
                </a:solidFill>
                <a:latin typeface="Arial MT"/>
                <a:cs typeface="Arial MT"/>
              </a:rPr>
              <a:t>Delivering</a:t>
            </a:r>
            <a:r>
              <a:rPr sz="3100" spc="35" dirty="0">
                <a:solidFill>
                  <a:srgbClr val="00828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8280"/>
                </a:solidFill>
                <a:latin typeface="Arial MT"/>
                <a:cs typeface="Arial MT"/>
              </a:rPr>
              <a:t>products</a:t>
            </a:r>
            <a:r>
              <a:rPr sz="3100" spc="30" dirty="0">
                <a:solidFill>
                  <a:srgbClr val="00828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8280"/>
                </a:solidFill>
                <a:latin typeface="Arial MT"/>
                <a:cs typeface="Arial MT"/>
              </a:rPr>
              <a:t>free</a:t>
            </a:r>
            <a:r>
              <a:rPr sz="3100" spc="15" dirty="0">
                <a:solidFill>
                  <a:srgbClr val="00828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8280"/>
                </a:solidFill>
                <a:latin typeface="Arial MT"/>
                <a:cs typeface="Arial MT"/>
              </a:rPr>
              <a:t>of</a:t>
            </a:r>
            <a:r>
              <a:rPr sz="3100" dirty="0">
                <a:solidFill>
                  <a:srgbClr val="00828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8280"/>
                </a:solidFill>
                <a:latin typeface="Arial MT"/>
                <a:cs typeface="Arial MT"/>
              </a:rPr>
              <a:t>all </a:t>
            </a:r>
            <a:r>
              <a:rPr sz="3100" spc="-850" dirty="0">
                <a:solidFill>
                  <a:srgbClr val="008280"/>
                </a:solidFill>
                <a:latin typeface="Arial MT"/>
                <a:cs typeface="Arial MT"/>
              </a:rPr>
              <a:t> </a:t>
            </a:r>
            <a:r>
              <a:rPr sz="3100" spc="-10" dirty="0">
                <a:solidFill>
                  <a:srgbClr val="008280"/>
                </a:solidFill>
                <a:latin typeface="Arial MT"/>
                <a:cs typeface="Arial MT"/>
              </a:rPr>
              <a:t>possible</a:t>
            </a:r>
            <a:r>
              <a:rPr sz="3100" spc="30" dirty="0">
                <a:solidFill>
                  <a:srgbClr val="008280"/>
                </a:solidFill>
                <a:latin typeface="Arial MT"/>
                <a:cs typeface="Arial MT"/>
              </a:rPr>
              <a:t> </a:t>
            </a:r>
            <a:r>
              <a:rPr sz="3100" spc="-5" dirty="0">
                <a:solidFill>
                  <a:srgbClr val="008280"/>
                </a:solidFill>
                <a:latin typeface="Arial MT"/>
                <a:cs typeface="Arial MT"/>
              </a:rPr>
              <a:t>contamination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812037"/>
            <a:ext cx="6724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Arial"/>
                <a:cs typeface="Arial"/>
              </a:rPr>
              <a:t>GENERAL</a:t>
            </a:r>
            <a:r>
              <a:rPr sz="4000" spc="-8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REQUIREMENTS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799285"/>
            <a:ext cx="761619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0"/>
              </a:spcBef>
              <a:buClr>
                <a:srgbClr val="B64825"/>
              </a:buClr>
              <a:buSzPct val="91666"/>
              <a:buFont typeface="Wingdings"/>
              <a:buChar char=""/>
              <a:tabLst>
                <a:tab pos="302260" algn="l"/>
              </a:tabLst>
            </a:pPr>
            <a:r>
              <a:rPr sz="3000" spc="-10" dirty="0">
                <a:latin typeface="Tahoma"/>
                <a:cs typeface="Tahoma"/>
              </a:rPr>
              <a:t>Avoid </a:t>
            </a:r>
            <a:r>
              <a:rPr sz="3000" spc="-5" dirty="0">
                <a:latin typeface="Tahoma"/>
                <a:cs typeface="Tahoma"/>
              </a:rPr>
              <a:t>risks and possibilities </a:t>
            </a:r>
            <a:r>
              <a:rPr sz="3000" dirty="0">
                <a:latin typeface="Tahoma"/>
                <a:cs typeface="Tahoma"/>
              </a:rPr>
              <a:t>of </a:t>
            </a:r>
            <a:r>
              <a:rPr sz="3000" spc="-15" dirty="0">
                <a:latin typeface="Tahoma"/>
                <a:cs typeface="Tahoma"/>
              </a:rPr>
              <a:t>mix-up </a:t>
            </a:r>
            <a:r>
              <a:rPr sz="3000" spc="-5" dirty="0">
                <a:latin typeface="Tahoma"/>
                <a:cs typeface="Tahoma"/>
              </a:rPr>
              <a:t>at </a:t>
            </a:r>
            <a:r>
              <a:rPr sz="3000" dirty="0">
                <a:latin typeface="Tahoma"/>
                <a:cs typeface="Tahoma"/>
              </a:rPr>
              <a:t>all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stages</a:t>
            </a:r>
            <a:r>
              <a:rPr sz="3000" spc="-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of</a:t>
            </a:r>
            <a:r>
              <a:rPr sz="3000" spc="-1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Mfg,</a:t>
            </a:r>
            <a:r>
              <a:rPr sz="3000" spc="-1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labeling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Pkg</a:t>
            </a:r>
            <a:r>
              <a:rPr sz="3000" spc="-5" dirty="0">
                <a:latin typeface="Tahoma"/>
                <a:cs typeface="Tahoma"/>
              </a:rPr>
              <a:t> and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testing</a:t>
            </a:r>
            <a:endParaRPr sz="3000">
              <a:latin typeface="Tahoma"/>
              <a:cs typeface="Tahom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725"/>
              </a:spcBef>
              <a:buClr>
                <a:srgbClr val="B64825"/>
              </a:buClr>
              <a:buSzPct val="91666"/>
              <a:buFont typeface="Wingdings"/>
              <a:buChar char=""/>
              <a:tabLst>
                <a:tab pos="301625" algn="l"/>
              </a:tabLst>
            </a:pPr>
            <a:r>
              <a:rPr sz="3000" dirty="0">
                <a:latin typeface="Tahoma"/>
                <a:cs typeface="Tahoma"/>
              </a:rPr>
              <a:t>AHUs,</a:t>
            </a:r>
            <a:r>
              <a:rPr sz="3000" spc="869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comfort</a:t>
            </a:r>
            <a:r>
              <a:rPr sz="3000" spc="869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of</a:t>
            </a:r>
            <a:r>
              <a:rPr sz="3000" spc="87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the</a:t>
            </a:r>
            <a:r>
              <a:rPr sz="3000" spc="87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personnel</a:t>
            </a:r>
            <a:r>
              <a:rPr sz="3000" spc="869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working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and regular </a:t>
            </a:r>
            <a:r>
              <a:rPr sz="3000" dirty="0">
                <a:latin typeface="Tahoma"/>
                <a:cs typeface="Tahoma"/>
              </a:rPr>
              <a:t>monitoring of </a:t>
            </a:r>
            <a:r>
              <a:rPr sz="3000" spc="-5" dirty="0">
                <a:latin typeface="Tahoma"/>
                <a:cs typeface="Tahoma"/>
              </a:rPr>
              <a:t>temp </a:t>
            </a:r>
            <a:r>
              <a:rPr sz="3000" dirty="0">
                <a:latin typeface="Tahoma"/>
                <a:cs typeface="Tahoma"/>
              </a:rPr>
              <a:t>&amp; </a:t>
            </a:r>
            <a:r>
              <a:rPr sz="3000" spc="-30" dirty="0">
                <a:latin typeface="Tahoma"/>
                <a:cs typeface="Tahoma"/>
              </a:rPr>
              <a:t>humidity,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Particle</a:t>
            </a:r>
            <a:r>
              <a:rPr sz="3000" spc="-2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Count,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DOP testing</a:t>
            </a:r>
            <a:r>
              <a:rPr sz="3000" spc="-1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etc.</a:t>
            </a:r>
            <a:endParaRPr sz="3000">
              <a:latin typeface="Tahoma"/>
              <a:cs typeface="Tahoma"/>
            </a:endParaRPr>
          </a:p>
          <a:p>
            <a:pPr marL="300990" indent="-288925" algn="just">
              <a:lnSpc>
                <a:spcPct val="100000"/>
              </a:lnSpc>
              <a:spcBef>
                <a:spcPts val="720"/>
              </a:spcBef>
              <a:buClr>
                <a:srgbClr val="B64825"/>
              </a:buClr>
              <a:buSzPct val="91666"/>
              <a:buFont typeface="Wingdings"/>
              <a:buChar char=""/>
              <a:tabLst>
                <a:tab pos="301625" algn="l"/>
              </a:tabLst>
            </a:pPr>
            <a:r>
              <a:rPr sz="3000" spc="-5" dirty="0">
                <a:latin typeface="Tahoma"/>
                <a:cs typeface="Tahoma"/>
              </a:rPr>
              <a:t>Proper</a:t>
            </a:r>
            <a:r>
              <a:rPr sz="3000" spc="131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drainage</a:t>
            </a:r>
            <a:r>
              <a:rPr sz="3000" spc="133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system</a:t>
            </a:r>
            <a:r>
              <a:rPr sz="3000" spc="133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which</a:t>
            </a:r>
            <a:r>
              <a:rPr sz="3000" spc="1330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prevents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4910" y="4726000"/>
            <a:ext cx="554101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0"/>
              </a:spcBef>
              <a:tabLst>
                <a:tab pos="1192530" algn="l"/>
                <a:tab pos="1383030" algn="l"/>
                <a:tab pos="2550160" algn="l"/>
                <a:tab pos="4359275" algn="l"/>
                <a:tab pos="5320030" algn="l"/>
              </a:tabLst>
            </a:pPr>
            <a:r>
              <a:rPr sz="3000" spc="-35" dirty="0">
                <a:latin typeface="Tahoma"/>
                <a:cs typeface="Tahoma"/>
              </a:rPr>
              <a:t>A</a:t>
            </a:r>
            <a:r>
              <a:rPr sz="3000" spc="-20" dirty="0">
                <a:latin typeface="Tahoma"/>
                <a:cs typeface="Tahoma"/>
              </a:rPr>
              <a:t>v</a:t>
            </a:r>
            <a:r>
              <a:rPr sz="3000" dirty="0">
                <a:latin typeface="Tahoma"/>
                <a:cs typeface="Tahoma"/>
              </a:rPr>
              <a:t>oid		open	</a:t>
            </a:r>
            <a:r>
              <a:rPr sz="3000" spc="-5" dirty="0">
                <a:latin typeface="Tahoma"/>
                <a:cs typeface="Tahoma"/>
              </a:rPr>
              <a:t>cha</a:t>
            </a:r>
            <a:r>
              <a:rPr sz="3000" spc="5" dirty="0">
                <a:latin typeface="Tahoma"/>
                <a:cs typeface="Tahoma"/>
              </a:rPr>
              <a:t>n</a:t>
            </a:r>
            <a:r>
              <a:rPr sz="3000" dirty="0">
                <a:latin typeface="Tahoma"/>
                <a:cs typeface="Tahoma"/>
              </a:rPr>
              <a:t>nels	and	</a:t>
            </a:r>
            <a:r>
              <a:rPr sz="3000" spc="-5" dirty="0">
                <a:latin typeface="Tahoma"/>
                <a:cs typeface="Tahoma"/>
              </a:rPr>
              <a:t>if  </a:t>
            </a:r>
            <a:r>
              <a:rPr sz="3000" dirty="0">
                <a:latin typeface="Tahoma"/>
                <a:cs typeface="Tahoma"/>
              </a:rPr>
              <a:t>must	</a:t>
            </a:r>
            <a:r>
              <a:rPr sz="3000" spc="-5" dirty="0">
                <a:latin typeface="Tahoma"/>
                <a:cs typeface="Tahoma"/>
              </a:rPr>
              <a:t>be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3819" y="5183885"/>
            <a:ext cx="3602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9815" algn="l"/>
                <a:tab pos="1742439" algn="l"/>
                <a:tab pos="2966720" algn="l"/>
              </a:tabLst>
            </a:pPr>
            <a:r>
              <a:rPr sz="3000" spc="-5" dirty="0">
                <a:latin typeface="Tahoma"/>
                <a:cs typeface="Tahoma"/>
              </a:rPr>
              <a:t>abl</a:t>
            </a:r>
            <a:r>
              <a:rPr sz="3000" dirty="0">
                <a:latin typeface="Tahoma"/>
                <a:cs typeface="Tahoma"/>
              </a:rPr>
              <a:t>e	to	</a:t>
            </a:r>
            <a:r>
              <a:rPr sz="3000" spc="-5" dirty="0">
                <a:latin typeface="Tahoma"/>
                <a:cs typeface="Tahoma"/>
              </a:rPr>
              <a:t>clea</a:t>
            </a:r>
            <a:r>
              <a:rPr sz="3000" dirty="0">
                <a:latin typeface="Tahoma"/>
                <a:cs typeface="Tahoma"/>
              </a:rPr>
              <a:t>n	and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859" y="4726000"/>
            <a:ext cx="16027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ahoma"/>
                <a:cs typeface="Tahoma"/>
              </a:rPr>
              <a:t>ba</a:t>
            </a:r>
            <a:r>
              <a:rPr sz="3000" spc="-15" dirty="0">
                <a:latin typeface="Tahoma"/>
                <a:cs typeface="Tahoma"/>
              </a:rPr>
              <a:t>c</a:t>
            </a:r>
            <a:r>
              <a:rPr sz="3000" spc="-5" dirty="0">
                <a:latin typeface="Tahoma"/>
                <a:cs typeface="Tahoma"/>
              </a:rPr>
              <a:t>k</a:t>
            </a:r>
            <a:r>
              <a:rPr sz="3000" spc="5" dirty="0">
                <a:latin typeface="Tahoma"/>
                <a:cs typeface="Tahoma"/>
              </a:rPr>
              <a:t>f</a:t>
            </a:r>
            <a:r>
              <a:rPr sz="3000" dirty="0">
                <a:latin typeface="Tahoma"/>
                <a:cs typeface="Tahoma"/>
              </a:rPr>
              <a:t>lo</a:t>
            </a:r>
            <a:r>
              <a:rPr sz="3000" spc="-110" dirty="0">
                <a:latin typeface="Tahoma"/>
                <a:cs typeface="Tahoma"/>
              </a:rPr>
              <a:t>w</a:t>
            </a:r>
            <a:r>
              <a:rPr sz="3000" dirty="0">
                <a:latin typeface="Tahoma"/>
                <a:cs typeface="Tahoma"/>
              </a:rPr>
              <a:t>.  </a:t>
            </a:r>
            <a:r>
              <a:rPr sz="3000" spc="-10" dirty="0">
                <a:latin typeface="Tahoma"/>
                <a:cs typeface="Tahoma"/>
              </a:rPr>
              <a:t>provided </a:t>
            </a:r>
            <a:r>
              <a:rPr sz="3000" spc="-5" dirty="0">
                <a:latin typeface="Tahoma"/>
                <a:cs typeface="Tahoma"/>
              </a:rPr>
              <a:t> disinfect.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05800" y="457200"/>
            <a:ext cx="533400" cy="715010"/>
          </a:xfrm>
          <a:custGeom>
            <a:avLst/>
            <a:gdLst/>
            <a:ahLst/>
            <a:cxnLst/>
            <a:rect l="l" t="t" r="r" b="b"/>
            <a:pathLst>
              <a:path w="533400" h="715010">
                <a:moveTo>
                  <a:pt x="0" y="714755"/>
                </a:moveTo>
                <a:lnTo>
                  <a:pt x="533400" y="714755"/>
                </a:lnTo>
                <a:lnTo>
                  <a:pt x="533400" y="0"/>
                </a:lnTo>
                <a:lnTo>
                  <a:pt x="0" y="0"/>
                </a:lnTo>
                <a:lnTo>
                  <a:pt x="0" y="714755"/>
                </a:lnTo>
                <a:close/>
              </a:path>
            </a:pathLst>
          </a:custGeom>
          <a:ln w="12191">
            <a:solidFill>
              <a:srgbClr val="FF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488949"/>
            <a:ext cx="4152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Building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&amp;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Facilities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260805"/>
            <a:ext cx="7604125" cy="3226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5"/>
              </a:spcBef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Constantia"/>
                <a:cs typeface="Constantia"/>
              </a:rPr>
              <a:t>Design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construction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features.</a:t>
            </a:r>
            <a:endParaRPr sz="26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spc="-10" dirty="0">
                <a:latin typeface="Constantia"/>
                <a:cs typeface="Constantia"/>
              </a:rPr>
              <a:t>Lighting.</a:t>
            </a:r>
            <a:endParaRPr sz="26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spc="-20" dirty="0">
                <a:latin typeface="Constantia"/>
                <a:cs typeface="Constantia"/>
              </a:rPr>
              <a:t>Ventilation,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filtration,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heating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cooling.</a:t>
            </a:r>
            <a:endParaRPr sz="26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spc="-10" dirty="0">
                <a:latin typeface="Constantia"/>
                <a:cs typeface="Constantia"/>
              </a:rPr>
              <a:t>Plumbing.</a:t>
            </a:r>
            <a:endParaRPr sz="26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dirty="0">
                <a:latin typeface="Constantia"/>
                <a:cs typeface="Constantia"/>
              </a:rPr>
              <a:t>Se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efuse.</a:t>
            </a:r>
            <a:endParaRPr sz="26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spc="-25" dirty="0">
                <a:latin typeface="Constantia"/>
                <a:cs typeface="Constantia"/>
              </a:rPr>
              <a:t>Washing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toilet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facilities.</a:t>
            </a:r>
            <a:endParaRPr sz="2600">
              <a:latin typeface="Constantia"/>
              <a:cs typeface="Constantia"/>
            </a:endParaRPr>
          </a:p>
          <a:p>
            <a:pPr marL="622300" indent="-610235">
              <a:lnSpc>
                <a:spcPts val="3115"/>
              </a:lnSpc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spc="-5" dirty="0">
                <a:latin typeface="Constantia"/>
                <a:cs typeface="Constantia"/>
              </a:rPr>
              <a:t>Sanitation.</a:t>
            </a:r>
            <a:endParaRPr sz="2600">
              <a:latin typeface="Constantia"/>
              <a:cs typeface="Constantia"/>
            </a:endParaRPr>
          </a:p>
          <a:p>
            <a:pPr marL="622300" indent="-610235">
              <a:lnSpc>
                <a:spcPts val="3354"/>
              </a:lnSpc>
              <a:buClr>
                <a:srgbClr val="B64825"/>
              </a:buClr>
              <a:buSzPct val="94230"/>
              <a:buAutoNum type="arabicPeriod"/>
              <a:tabLst>
                <a:tab pos="622300" algn="l"/>
                <a:tab pos="622935" algn="l"/>
              </a:tabLst>
            </a:pPr>
            <a:r>
              <a:rPr sz="2600" spc="-15" dirty="0">
                <a:latin typeface="Constantia"/>
                <a:cs typeface="Constantia"/>
              </a:rPr>
              <a:t>Maintenance</a:t>
            </a:r>
            <a:r>
              <a:rPr sz="2800" spc="-1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616965"/>
            <a:ext cx="5128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Good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Manufacturing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Practices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902917"/>
            <a:ext cx="7998459" cy="33121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6385" marR="140335" indent="-274320">
              <a:lnSpc>
                <a:spcPct val="90000"/>
              </a:lnSpc>
              <a:spcBef>
                <a:spcPts val="434"/>
              </a:spcBef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basic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principle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GMP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that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quality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cannot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be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tested </a:t>
            </a:r>
            <a:r>
              <a:rPr sz="2800" spc="-15" dirty="0">
                <a:latin typeface="Constantia"/>
                <a:cs typeface="Constantia"/>
              </a:rPr>
              <a:t>into </a:t>
            </a:r>
            <a:r>
              <a:rPr sz="2800" spc="-5" dirty="0">
                <a:latin typeface="Constantia"/>
                <a:cs typeface="Constantia"/>
              </a:rPr>
              <a:t>a </a:t>
            </a:r>
            <a:r>
              <a:rPr sz="2800" spc="-10" dirty="0">
                <a:latin typeface="Constantia"/>
                <a:cs typeface="Constantia"/>
              </a:rPr>
              <a:t>batch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product </a:t>
            </a:r>
            <a:r>
              <a:rPr sz="2800" spc="-5" dirty="0">
                <a:latin typeface="Constantia"/>
                <a:cs typeface="Constantia"/>
              </a:rPr>
              <a:t>but must be </a:t>
            </a:r>
            <a:r>
              <a:rPr sz="2800" spc="-10" dirty="0">
                <a:latin typeface="Constantia"/>
                <a:cs typeface="Constantia"/>
              </a:rPr>
              <a:t>built 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into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each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batch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product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during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all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stages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manufacturing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process.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64825"/>
              </a:buClr>
              <a:buFont typeface="Segoe UI Symbol"/>
              <a:buChar char="⚫"/>
            </a:pPr>
            <a:endParaRPr sz="3600">
              <a:latin typeface="Constantia"/>
              <a:cs typeface="Constantia"/>
            </a:endParaRPr>
          </a:p>
          <a:p>
            <a:pPr marL="286385" marR="5080" indent="-274320">
              <a:lnSpc>
                <a:spcPts val="3020"/>
              </a:lnSpc>
              <a:buClr>
                <a:srgbClr val="B64825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45" dirty="0">
                <a:latin typeface="Constantia"/>
                <a:cs typeface="Constantia"/>
              </a:rPr>
              <a:t>It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designed</a:t>
            </a:r>
            <a:r>
              <a:rPr sz="2800" spc="-25" dirty="0">
                <a:latin typeface="Constantia"/>
                <a:cs typeface="Constantia"/>
              </a:rPr>
              <a:t> to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minimize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risks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involved</a:t>
            </a:r>
            <a:r>
              <a:rPr sz="2800" spc="-5" dirty="0">
                <a:latin typeface="Constantia"/>
                <a:cs typeface="Constantia"/>
              </a:rPr>
              <a:t> in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any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pharmaceutical production that </a:t>
            </a:r>
            <a:r>
              <a:rPr sz="2800" spc="-5" dirty="0">
                <a:latin typeface="Constantia"/>
                <a:cs typeface="Constantia"/>
              </a:rPr>
              <a:t>cannot </a:t>
            </a:r>
            <a:r>
              <a:rPr sz="2800" spc="-10" dirty="0">
                <a:latin typeface="Constantia"/>
                <a:cs typeface="Constantia"/>
              </a:rPr>
              <a:t>be </a:t>
            </a:r>
            <a:r>
              <a:rPr sz="2800" spc="-5" dirty="0">
                <a:latin typeface="Constantia"/>
                <a:cs typeface="Constantia"/>
              </a:rPr>
              <a:t> eliminated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through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testing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5" dirty="0">
                <a:latin typeface="Constantia"/>
                <a:cs typeface="Constantia"/>
              </a:rPr>
              <a:t>final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product.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327406"/>
            <a:ext cx="565594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150" dirty="0">
                <a:latin typeface="Calibri"/>
                <a:cs typeface="Calibri"/>
              </a:rPr>
              <a:t>Ten</a:t>
            </a:r>
            <a:r>
              <a:rPr sz="5000" b="0" spc="-15" dirty="0">
                <a:latin typeface="Calibri"/>
                <a:cs typeface="Calibri"/>
              </a:rPr>
              <a:t> </a:t>
            </a:r>
            <a:r>
              <a:rPr sz="5000" b="0" dirty="0">
                <a:latin typeface="Calibri"/>
                <a:cs typeface="Calibri"/>
              </a:rPr>
              <a:t>Principles</a:t>
            </a:r>
            <a:r>
              <a:rPr sz="5000" b="0" spc="-20" dirty="0">
                <a:latin typeface="Calibri"/>
                <a:cs typeface="Calibri"/>
              </a:rPr>
              <a:t> </a:t>
            </a:r>
            <a:r>
              <a:rPr sz="5000" b="0" spc="-5" dirty="0">
                <a:latin typeface="Calibri"/>
                <a:cs typeface="Calibri"/>
              </a:rPr>
              <a:t>of</a:t>
            </a:r>
            <a:r>
              <a:rPr sz="5000" b="0" spc="-20" dirty="0">
                <a:latin typeface="Calibri"/>
                <a:cs typeface="Calibri"/>
              </a:rPr>
              <a:t> </a:t>
            </a:r>
            <a:r>
              <a:rPr sz="5000" b="0" dirty="0">
                <a:latin typeface="Calibri"/>
                <a:cs typeface="Calibri"/>
              </a:rPr>
              <a:t>GMP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167129"/>
            <a:ext cx="7613650" cy="42691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22300" marR="327660" indent="-610235">
              <a:lnSpc>
                <a:spcPts val="2300"/>
              </a:lnSpc>
              <a:spcBef>
                <a:spcPts val="660"/>
              </a:spcBef>
              <a:buClr>
                <a:srgbClr val="B64825"/>
              </a:buClr>
              <a:buSzPct val="93750"/>
              <a:buAutoNum type="arabicPeriod"/>
              <a:tabLst>
                <a:tab pos="622300" algn="l"/>
                <a:tab pos="622935" algn="l"/>
              </a:tabLst>
            </a:pPr>
            <a:r>
              <a:rPr sz="2400" dirty="0">
                <a:latin typeface="Constantia"/>
                <a:cs typeface="Constantia"/>
              </a:rPr>
              <a:t>Design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construct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facilities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equipments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properly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spcBef>
                <a:spcPts val="20"/>
              </a:spcBef>
              <a:buClr>
                <a:srgbClr val="B64825"/>
              </a:buClr>
              <a:buSzPct val="93750"/>
              <a:buAutoNum type="arabicPeriod"/>
              <a:tabLst>
                <a:tab pos="622300" algn="l"/>
                <a:tab pos="622935" algn="l"/>
              </a:tabLst>
            </a:pPr>
            <a:r>
              <a:rPr sz="2400" spc="-25" dirty="0">
                <a:latin typeface="Constantia"/>
                <a:cs typeface="Constantia"/>
              </a:rPr>
              <a:t>Follow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written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procedures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Instructions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Clr>
                <a:srgbClr val="B64825"/>
              </a:buClr>
              <a:buSzPct val="93750"/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latin typeface="Constantia"/>
                <a:cs typeface="Constantia"/>
              </a:rPr>
              <a:t>Document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work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3750"/>
              <a:buAutoNum type="arabicPeriod"/>
              <a:tabLst>
                <a:tab pos="622300" algn="l"/>
                <a:tab pos="622935" algn="l"/>
              </a:tabLst>
            </a:pPr>
            <a:r>
              <a:rPr sz="2400" spc="-17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alida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k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3750"/>
              <a:buAutoNum type="arabicPeriod"/>
              <a:tabLst>
                <a:tab pos="622300" algn="l"/>
                <a:tab pos="622935" algn="l"/>
              </a:tabLst>
            </a:pPr>
            <a:r>
              <a:rPr sz="2400" spc="-15" dirty="0">
                <a:latin typeface="Constantia"/>
                <a:cs typeface="Constantia"/>
              </a:rPr>
              <a:t>Monitor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facilities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equipment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ts val="2595"/>
              </a:lnSpc>
              <a:buClr>
                <a:srgbClr val="B64825"/>
              </a:buClr>
              <a:buSzPct val="93750"/>
              <a:buAutoNum type="arabicPeriod"/>
              <a:tabLst>
                <a:tab pos="622300" algn="l"/>
                <a:tab pos="622935" algn="l"/>
                <a:tab pos="3104515" algn="l"/>
              </a:tabLst>
            </a:pPr>
            <a:r>
              <a:rPr sz="2400" spc="-30" dirty="0">
                <a:latin typeface="Constantia"/>
                <a:cs typeface="Constantia"/>
              </a:rPr>
              <a:t>Write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step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step	</a:t>
            </a:r>
            <a:r>
              <a:rPr sz="2400" spc="-5" dirty="0">
                <a:latin typeface="Constantia"/>
                <a:cs typeface="Constantia"/>
              </a:rPr>
              <a:t>operating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procedures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work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endParaRPr sz="2400">
              <a:latin typeface="Constantia"/>
              <a:cs typeface="Constantia"/>
            </a:endParaRPr>
          </a:p>
          <a:p>
            <a:pPr marL="622300">
              <a:lnSpc>
                <a:spcPts val="2595"/>
              </a:lnSpc>
            </a:pPr>
            <a:r>
              <a:rPr sz="2400" spc="-5" dirty="0">
                <a:latin typeface="Constantia"/>
                <a:cs typeface="Constantia"/>
              </a:rPr>
              <a:t>instructions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3750"/>
              <a:buAutoNum type="arabicPeriod" startAt="7"/>
              <a:tabLst>
                <a:tab pos="622300" algn="l"/>
                <a:tab pos="622935" algn="l"/>
              </a:tabLst>
            </a:pPr>
            <a:r>
              <a:rPr sz="2400" dirty="0">
                <a:latin typeface="Constantia"/>
                <a:cs typeface="Constantia"/>
              </a:rPr>
              <a:t>Design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,develop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demonstrate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job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competence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3750"/>
              <a:buAutoNum type="arabicPeriod" startAt="7"/>
              <a:tabLst>
                <a:tab pos="622300" algn="l"/>
                <a:tab pos="622935" algn="l"/>
              </a:tabLst>
            </a:pPr>
            <a:r>
              <a:rPr sz="2400" spc="-10" dirty="0">
                <a:latin typeface="Constantia"/>
                <a:cs typeface="Constantia"/>
              </a:rPr>
              <a:t>Protect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against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contamination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3750"/>
              <a:buAutoNum type="arabicPeriod" startAt="7"/>
              <a:tabLst>
                <a:tab pos="622300" algn="l"/>
                <a:tab pos="622935" algn="l"/>
                <a:tab pos="4041140" algn="l"/>
              </a:tabLst>
            </a:pPr>
            <a:r>
              <a:rPr sz="2400" spc="-15" dirty="0">
                <a:latin typeface="Constantia"/>
                <a:cs typeface="Constantia"/>
              </a:rPr>
              <a:t>Control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components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	</a:t>
            </a:r>
            <a:r>
              <a:rPr sz="2400" spc="-10" dirty="0">
                <a:latin typeface="Constantia"/>
                <a:cs typeface="Constantia"/>
              </a:rPr>
              <a:t>product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related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processes</a:t>
            </a:r>
            <a:endParaRPr sz="2400">
              <a:latin typeface="Constantia"/>
              <a:cs typeface="Constantia"/>
            </a:endParaRPr>
          </a:p>
          <a:p>
            <a:pPr marL="622300" indent="-610235">
              <a:lnSpc>
                <a:spcPct val="100000"/>
              </a:lnSpc>
              <a:buClr>
                <a:srgbClr val="B64825"/>
              </a:buClr>
              <a:buSzPct val="93750"/>
              <a:buAutoNum type="arabicPeriod" startAt="7"/>
              <a:tabLst>
                <a:tab pos="622300" algn="l"/>
                <a:tab pos="622935" algn="l"/>
              </a:tabLst>
            </a:pPr>
            <a:r>
              <a:rPr sz="2400" spc="-10" dirty="0">
                <a:latin typeface="Constantia"/>
                <a:cs typeface="Constantia"/>
              </a:rPr>
              <a:t>Conduct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planned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periodic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audits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2206"/>
            <a:ext cx="415988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GMP</a:t>
            </a:r>
            <a:r>
              <a:rPr sz="5000" b="0" u="heavy" spc="-6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 </a:t>
            </a:r>
            <a:r>
              <a:rPr sz="5000" b="0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alibri"/>
                <a:cs typeface="Calibri"/>
              </a:rPr>
              <a:t>Categories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53539"/>
            <a:ext cx="3608070" cy="335470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Sale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Premises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Equipment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Personnel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Sanitation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Raw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Material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Testing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Manufacturing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818515" indent="-274320">
              <a:lnSpc>
                <a:spcPts val="2810"/>
              </a:lnSpc>
              <a:spcBef>
                <a:spcPts val="45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pc="-5" dirty="0"/>
              <a:t>Packaging</a:t>
            </a:r>
            <a:r>
              <a:rPr spc="-30" dirty="0"/>
              <a:t> </a:t>
            </a:r>
            <a:r>
              <a:rPr spc="-10" dirty="0"/>
              <a:t>Material </a:t>
            </a:r>
            <a:r>
              <a:rPr spc="-635" dirty="0"/>
              <a:t> </a:t>
            </a:r>
            <a:r>
              <a:rPr spc="-35" dirty="0"/>
              <a:t>Testing</a:t>
            </a: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pc="-5" dirty="0"/>
              <a:t>Finished</a:t>
            </a:r>
            <a:r>
              <a:rPr spc="-35" dirty="0"/>
              <a:t> </a:t>
            </a:r>
            <a:r>
              <a:rPr spc="-5" dirty="0"/>
              <a:t>Product</a:t>
            </a:r>
            <a:r>
              <a:rPr spc="-155" dirty="0"/>
              <a:t> </a:t>
            </a:r>
            <a:r>
              <a:rPr spc="-35" dirty="0"/>
              <a:t>Testing</a:t>
            </a:r>
          </a:p>
          <a:p>
            <a:pPr marL="287020" marR="1316990" indent="-274320">
              <a:lnSpc>
                <a:spcPts val="2810"/>
              </a:lnSpc>
              <a:spcBef>
                <a:spcPts val="66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Quali</a:t>
            </a:r>
            <a:r>
              <a:rPr spc="5" dirty="0"/>
              <a:t>t</a:t>
            </a:r>
            <a:r>
              <a:rPr dirty="0"/>
              <a:t>y</a:t>
            </a:r>
            <a:r>
              <a:rPr spc="-105" dirty="0"/>
              <a:t> </a:t>
            </a:r>
            <a:r>
              <a:rPr spc="-40" dirty="0"/>
              <a:t>C</a:t>
            </a:r>
            <a:r>
              <a:rPr dirty="0"/>
              <a:t>ont</a:t>
            </a:r>
            <a:r>
              <a:rPr spc="-30" dirty="0"/>
              <a:t>r</a:t>
            </a:r>
            <a:r>
              <a:rPr dirty="0"/>
              <a:t>ol  Department</a:t>
            </a: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pc="-20" dirty="0"/>
              <a:t>Records</a:t>
            </a: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Samples</a:t>
            </a: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Stability</a:t>
            </a: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pc="-5" dirty="0"/>
              <a:t>Sterile</a:t>
            </a:r>
            <a:r>
              <a:rPr spc="-95" dirty="0"/>
              <a:t> </a:t>
            </a:r>
            <a:r>
              <a:rPr spc="-5" dirty="0"/>
              <a:t>Products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981202"/>
            <a:ext cx="83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Sale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602994"/>
            <a:ext cx="7294245" cy="4251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distribu</a:t>
            </a:r>
            <a:r>
              <a:rPr sz="2600" spc="-3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…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mpo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shall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sell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  unless it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5" dirty="0">
                <a:latin typeface="Constantia"/>
                <a:cs typeface="Constantia"/>
              </a:rPr>
              <a:t>been fabricated, packaged/labeled,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tested,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stored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64825"/>
              </a:buClr>
              <a:buFont typeface="Segoe UI Symbol"/>
              <a:buChar char="⚫"/>
            </a:pPr>
            <a:endParaRPr sz="3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Premises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Equipment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7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ermits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ef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ect</a:t>
            </a:r>
            <a:r>
              <a:rPr sz="2600" spc="-25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clean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ng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Prevents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contamination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-3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dit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B64825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Go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sta</a:t>
            </a:r>
            <a:r>
              <a:rPr sz="2600" spc="-3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epa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927</Words>
  <Application>Microsoft Macintosh PowerPoint</Application>
  <PresentationFormat>On-screen Show 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MT</vt:lpstr>
      <vt:lpstr>Calibri</vt:lpstr>
      <vt:lpstr>Constantia</vt:lpstr>
      <vt:lpstr>Segoe UI Symbol</vt:lpstr>
      <vt:lpstr>Tahoma</vt:lpstr>
      <vt:lpstr>Times New Roman</vt:lpstr>
      <vt:lpstr>Wingdings</vt:lpstr>
      <vt:lpstr>Office Theme</vt:lpstr>
      <vt:lpstr>GOOD MANUFACTURING PRACTICE</vt:lpstr>
      <vt:lpstr>What is GMP?</vt:lpstr>
      <vt:lpstr>OBJECTIVE</vt:lpstr>
      <vt:lpstr>GENERAL REQUIREMENTS</vt:lpstr>
      <vt:lpstr>Building &amp; Facilities</vt:lpstr>
      <vt:lpstr>Good Manufacturing Practices</vt:lpstr>
      <vt:lpstr>Ten Principles of GMP</vt:lpstr>
      <vt:lpstr>GMP Categories</vt:lpstr>
      <vt:lpstr>Sale</vt:lpstr>
      <vt:lpstr>Personnel</vt:lpstr>
      <vt:lpstr>Raw Material, Packaging Material and  Finished Product Testing</vt:lpstr>
      <vt:lpstr>Manufacturing Control</vt:lpstr>
      <vt:lpstr>Quality Control Department</vt:lpstr>
      <vt:lpstr>Records</vt:lpstr>
      <vt:lpstr>Samples</vt:lpstr>
      <vt:lpstr>Why GMP is important</vt:lpstr>
      <vt:lpstr>GMP IN……</vt:lpstr>
      <vt:lpstr>Some of the main risks are….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MANUFACTURING PRACTICE</dc:title>
  <cp:lastModifiedBy>NARIN  KAKATUM</cp:lastModifiedBy>
  <cp:revision>2</cp:revision>
  <dcterms:created xsi:type="dcterms:W3CDTF">2023-02-17T04:37:40Z</dcterms:created>
  <dcterms:modified xsi:type="dcterms:W3CDTF">2023-02-19T08:59:18Z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2023-02-17T00:00:00Z</vt:filetime>
  </property>
</Properties>
</file>