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8" r:id="rId15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4CAB2-888D-DC51-9130-A61C8FE5B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8F600-93EB-72D6-8FCE-62C6CA8F1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F2801-45B3-B894-60C1-11D1F367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893D5-1C32-E97C-F7FE-C4B1B19C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AE2F4-C94F-70B2-7DB0-BC2206C12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074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001D5-683D-9419-6B08-699766D2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BE9179-C508-6949-643A-E6D1C290A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BFA9F-8840-2A81-99A1-DF7F7E9C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4E39-4069-5CFE-FE7C-ABB049DD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71D9B-AA4B-2D96-1896-8DF04766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68157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27528C-1CE1-D4A0-73EF-1EDA90A22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1E3B0D-C936-2F7A-0376-319349F53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B86C-58FF-F952-D0F2-7D9B1339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FB5B2-8BD5-BE9F-7CA4-2A69E2925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CC90E-94D9-CD8D-761D-ADBC9B08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7334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1674-31FB-A312-C25E-50BBD192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7C9D-9493-F281-D474-BB6246ED2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2701A-6E2E-C3B6-27AD-CE728A5D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0ED71-F2CD-7A71-F9B2-84B6F103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24741-6AED-2B8E-B162-1486B470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08633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A296-62D4-5D61-D91E-4633BEC9F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1ACC2-E2AF-9064-46B9-BEA94CFEB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9FF61-374E-0C3B-6A03-EA29E8BC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A5969-BA10-0347-20E4-985532A57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F3ED5-E68C-B819-98D1-68B17A06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12734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AA3A-0086-E044-6C25-84810786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C2EE-3921-FCB2-7B46-14AD2D73B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7EFA4-E6BD-BBBF-4403-6C4A62B96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289D1-7024-DFFA-0043-AC1A5F19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1F15E-AD31-0273-C65B-CAD22D51C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7F2AB-23A3-CE4B-8CEC-55319E6E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4751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522C-E32C-CC70-7A9E-DD3476999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4A97-C8ED-00E4-CBAA-88CCF009D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0761-22BE-5979-550A-BBBE56D9E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86ECA-5F2B-68DF-9F24-301A1F97E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906DA2-CC3B-EA0C-9048-DC8A9F7DB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562C8-A4B9-6B39-65A2-215F3528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F50F3-1D22-1E2B-BF13-1FD19E6B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AFACAA-4AC4-C2E9-EE91-DAC4C1A0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5781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03DC-EB0C-641A-D4CC-84E085C8C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84A0B6-A0CC-5772-4D1D-B24358226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23FDB-6EC3-3A64-36BD-88FBA6F83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89E7A-3E51-5C99-A28C-757BE1A5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55707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6F79A7-F3A0-6116-5759-97F56BA7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B087B-19EE-D47F-DB63-D74F95F6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12DC1-8C96-3235-1BBC-C4BEB472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7365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3AA0-0545-2660-2B74-B6D6CA9EB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F56A3-D192-01DC-6DF7-97D988A3E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4AB30-4AD5-0C20-8292-7FC8FDD8B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4EEE2-1512-59F2-5F61-7C11C1CD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81C38-8A7A-EA7C-C52D-CB9BA637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EAC63-8DE8-348E-6505-AE8244AF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40184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D9111-2393-6F78-8C68-375AE4C2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0E583-5E3A-4EAA-9D73-1DD7EBCFB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52224-0AE6-56FD-B757-9DBA618A9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B754B-F90E-14FB-046D-ADA13460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F7B22-2969-9633-F49D-4EF7071E3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3342A-A6D0-63BA-6E0C-F3F7D7C7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2065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250A1-5D70-158B-0EA3-F6CD0127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41734-51C8-A321-8EDD-3AF13949E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4CF80-607C-EBEB-8071-C56AED9F38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D4AA82-C499-1448-85C2-1FAF494486F5}" type="datetimeFigureOut">
              <a:rPr lang="en-TH" smtClean="0"/>
              <a:t>1/7/2024 R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4AA66-25E4-4081-69D0-5D75A3DDD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F3D3D-4A10-6B9A-B998-EBD28129D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7EF60F-726F-1648-8FE9-69BB8716F576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72789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5316-1445-DF71-FD2B-886C143B03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6000" b="1" kern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พืชพิษและพืชเสพติด</a:t>
            </a:r>
            <a:br>
              <a:rPr lang="en-TH" sz="6000" b="1" kern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</a:br>
            <a:endParaRPr lang="en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948C1-B862-934D-C7EE-3D77931A6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เภสัชกรรมไทย </a:t>
            </a:r>
            <a:r>
              <a:rPr lang="en-US" dirty="0"/>
              <a:t>1</a:t>
            </a:r>
            <a:r>
              <a:rPr lang="th-TH" dirty="0"/>
              <a:t> </a:t>
            </a:r>
            <a:endParaRPr lang="en-TH" dirty="0"/>
          </a:p>
        </p:txBody>
      </p:sp>
    </p:spTree>
    <p:extLst>
      <p:ext uri="{BB962C8B-B14F-4D97-AF65-F5344CB8AC3E}">
        <p14:creationId xmlns:p14="http://schemas.microsoft.com/office/powerpoint/2010/main" val="103589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F57815-CB67-019E-6FE5-60113227FBEC}"/>
              </a:ext>
            </a:extLst>
          </p:cNvPr>
          <p:cNvSpPr txBox="1"/>
          <p:nvPr/>
        </p:nvSpPr>
        <p:spPr>
          <a:xfrm>
            <a:off x="1045745" y="1039726"/>
            <a:ext cx="10100510" cy="4161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น้ำประสานทอง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Sodium Borate or Borax 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Na,B,O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10H,O)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 โดยมีน้ำประสานทองสำหรับรับประทานในมื้อหนึ่งไม่เกิน ๒๕ มิลลิกรัม 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31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ปรอท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Mercury)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 โดยมีปรอทไม่เกินร้อยละ ๑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ของปริมาณ ตัวยาทั้งหมด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32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ฝุ่นจีนหรือยาสมุนไพรที่ได้จากแร่ซึ่งมีส่วนประกอบสำคัญเป็น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Basic Lead Carbonate (2PbCO, Pb(OH),)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 โดยมีฝุ่นจีนหรือยาสมุนไพรที่ได้จากแร่ซึ่งมีส่วนประกอบสำคัญ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ป็น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Basic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Lead Carbonate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และ/หรือสารประกอบอื่นของตะกั่ว คำนวณเป็นปริมาณของตะกั่ว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Pb)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รวมกันไม่เกินร้อยละ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13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ของปริมาณตัวยาทั้งหมด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690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E8BF38-92B8-4B02-B5B1-CB8676F15A7E}"/>
              </a:ext>
            </a:extLst>
          </p:cNvPr>
          <p:cNvSpPr txBox="1"/>
          <p:nvPr/>
        </p:nvSpPr>
        <p:spPr>
          <a:xfrm>
            <a:off x="1130968" y="2242970"/>
            <a:ext cx="10262937" cy="2771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33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เสน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Lead Oxide 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Pb,O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 โดยมีเสนและ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หรือสารประกอบอื่นของตะกั่ว คำนวณเป็นปริมาณของตะกั่ว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Pb)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รวมกันไม่เกินร้อยละ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13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ของปริมาณตัวยาทั้งหมด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34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หรดาลกลีบทอง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Orpiment)	 Arsenic '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Trisulphide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As,S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 โดยมี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หรดาลกลีบทองไม่เกินร้อยละ ๕ ของปริมาณตัวยาทั้งหมด (มูลนิธิฟื้นฟูส่งเสริมการแพทย์แผนไท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เดิม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ฯ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โรงเรียนอายุเวท (ชีวกโกมารภัจ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จ์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), 2559).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9428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030B80-C2D3-3054-3B13-599301803D83}"/>
              </a:ext>
            </a:extLst>
          </p:cNvPr>
          <p:cNvSpPr txBox="1"/>
          <p:nvPr/>
        </p:nvSpPr>
        <p:spPr>
          <a:xfrm>
            <a:off x="1412708" y="1509654"/>
            <a:ext cx="9728534" cy="43670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US" sz="24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9.2 </a:t>
            </a:r>
            <a:r>
              <a:rPr lang="th-TH" sz="24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พืชเสพติด</a:t>
            </a:r>
            <a:endParaRPr lang="en-TH" sz="2400" b="1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ประกาศกระทรวงสาธารณสุข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เรื่อง ระบุชื่อยาเสพติดให้โทษในประเภท ๕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พ.ศ. ๒๕๖๕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อาศัยอำนาจตามความในมาตรา ๒๙ วรรคสอง แห่งประมวลกฎหมายยาเสพติด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รัฐมนตรีว่าการกระทรวงสาธารณสุขโดยความเห็นชอบของคณะกรรมการป้องกันและปราบปราม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ยาเสพติดออกประกาศไว้ ดังต่อไปนี้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ข้อ ๑ ให้ยาเสพติดให้โทษที่ระบุชื่อดังต่อไปนี้ เป็นยาเสพติดให้โทษในประเภท ๕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ตามประมวลกฎหมายยาเสพติด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8003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850F32-B56F-9DA5-7C11-54B9CEC14A0F}"/>
              </a:ext>
            </a:extLst>
          </p:cNvPr>
          <p:cNvSpPr txBox="1"/>
          <p:nvPr/>
        </p:nvSpPr>
        <p:spPr>
          <a:xfrm>
            <a:off x="1012658" y="850313"/>
            <a:ext cx="10166684" cy="5157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(๑) พืชฝิ่น พืชซึ่งมีชื่อพฤกษศาสตร์ว่า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Papaver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somniferum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Papaver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bracteatum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LindL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หรือที่มีชื่ออื่นในสกุลเดียวกันที่ให้ฝนหรือแอลคาลอยด์ของฝิ่น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h-TH" sz="2400" dirty="0">
              <a:latin typeface="Calibri" panose="020F0502020204030204" pitchFamily="34" charset="0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(๒) เห็ดขี้ควายหรือพืชเห็ดขี้ควาย ซึ่งมีชื่อวิทยาศาสตร์ว่า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Psilocybe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cubensis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(Earle)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Singer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หรือที่มีชื่ออื่นในสกุลเดียวกันที่ให้สาร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psilocybin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หรือ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psilocin</a:t>
            </a:r>
            <a:endParaRPr lang="th-TH" sz="2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h-TH" sz="2400" dirty="0">
              <a:latin typeface="TH SarabunPSK" panose="020B0500040200020003" pitchFamily="34" charset="-34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(๓) สารสกัดจากทุกส่วนของพืชกัญชาหรือกัญชง ซึ่งเป็นพืชในสกุล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Cannabis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สารสกัดดังต่อไปนี้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) สารสกัดที่มีปริมาณสาร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เต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ตรา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ไฮโ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ดรแคนนาบ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ิ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นอ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ล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tetrahydrocannabinol, THC)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ไม่เกินร้อยละ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o.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๒ โดยน้ำหนัก เฉพาะที่ได้รับอนุญาตให้สกัดจากพืชกัญชาหรือกัญชงที่ปลูกภายในประเทศ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5476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2DB1D9-A756-8552-8E5D-C4136C9C9385}"/>
              </a:ext>
            </a:extLst>
          </p:cNvPr>
          <p:cNvSpPr txBox="1"/>
          <p:nvPr/>
        </p:nvSpPr>
        <p:spPr>
          <a:xfrm>
            <a:off x="1343526" y="1047899"/>
            <a:ext cx="9504948" cy="47622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) สารสกัดจากเมล็ดของพืชกัญชาหรือกัญชง ที่ได้จากการปลูกภายในประเทศ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ข้อ ๒ กรณียาเสพติดให้โทษตามข้อ ๑  ที่เป็นสารควบคุมคุณภาพในการตรวจวิเคราะห์และควบคุมคุณภาพของการตรวจสารเสพติดในร่างกาย ซึ่งเป็นเครื่องมือแพทย์ตามกฎหมายว่าด้วยเครื่องมือแพทย์ และต้องใช้ตามวัตถุประสงค์ของเครื่องมือแพทย์นั้น ให้ยกเว้นจากการเป็นยาเสพติดให้โทษในประเภท ๕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ข้อ ๓  ประกาศนี้ให้ใช้บังคับเมื่อพ้นกำหนดหนึ่งร้อยยี่สิบวันนับแต่วันประกาศในราชกิจจานุเบกษา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เป็นต้นไป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18288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ประกาศ ณ วันที่ ๘ กุมภาพันธ์ พ.ศ. ๒๕๖๕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2743200" indent="457200"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อนุทิน ชาญวีรกู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ล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2743200"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รัฐมนตรีว่าการกระทรวงสาธารณสุข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26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73482F-0BAF-7A97-EFF9-EE6BEF8693BE}"/>
              </a:ext>
            </a:extLst>
          </p:cNvPr>
          <p:cNvSpPr txBox="1"/>
          <p:nvPr/>
        </p:nvSpPr>
        <p:spPr>
          <a:xfrm>
            <a:off x="1155032" y="537417"/>
            <a:ext cx="10323095" cy="6009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th-TH" sz="2800" b="1" kern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พืชพิษและพืชเสพติด</a:t>
            </a:r>
            <a:endParaRPr lang="en-TH" sz="2800" b="1" kern="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US" sz="2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9.1 </a:t>
            </a:r>
            <a:r>
              <a:rPr lang="th-TH" sz="2800" b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พืชพิษ</a:t>
            </a:r>
            <a:endParaRPr lang="en-TH" sz="2800" b="1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รายชื่อยาแผนโบราณที่เป็นยาอันตราย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(ไม่อนุญาตให้ใช้ในดำรับยาแผนโบราณ)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ฝิ่นยา (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Medicinal Opium)	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Papaver 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somniferum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ยางตาตุ่ม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	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Excoecaria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agallocha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เมล็ดมะกล่ำตาหนู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Abrus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precatorius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ยางรักขาว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 		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Calotropis gigantea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R. Br., C. </a:t>
            </a:r>
            <a:r>
              <a:rPr lang="en-US" sz="28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procera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Alt. f.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ยางรักดำ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	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Melanorrhoea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usitata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Wall.</a:t>
            </a:r>
            <a:endParaRPr lang="en-TH" sz="2800" dirty="0"/>
          </a:p>
        </p:txBody>
      </p:sp>
    </p:spTree>
    <p:extLst>
      <p:ext uri="{BB962C8B-B14F-4D97-AF65-F5344CB8AC3E}">
        <p14:creationId xmlns:p14="http://schemas.microsoft.com/office/powerpoint/2010/main" val="369290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D82F11-0B42-45E3-42D4-A3B63E450926}"/>
              </a:ext>
            </a:extLst>
          </p:cNvPr>
          <p:cNvSpPr txBox="1"/>
          <p:nvPr/>
        </p:nvSpPr>
        <p:spPr>
          <a:xfrm>
            <a:off x="601578" y="891608"/>
            <a:ext cx="11309685" cy="4857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6.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เมล็ดสลอด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	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Croton tiglium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7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น้ำมันสลอด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	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Croton tiglium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8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สารหนูและ/หรือสารประกอบออกไซด์ของสารหนู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Arsenic (As) and/or Arsenic Oxide 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และ/หรือสารประกอบออกไซด์ของสารหนูปนอยู่ (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Impurity)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รวมกันแล้วคำนวณเป็นปริมาณของสารหนู (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As)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ไม่เกินสี่ส่วนในล้านส่วน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9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โกฐกะกลิ้ง (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Nux Vomica)	</a:t>
            </a:r>
            <a:r>
              <a:rPr lang="en-US" sz="28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Strychnos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nux-vomica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ยกเว้นยาที่ผลิตขึ้นโดยมีโกฐกะกลิ้ง สำหรับ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รับประทานในมื้อหนึ่งไม่เกิน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60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10.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รากเจตมูลเพลิงขาว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r>
              <a:rPr lang="en-US" sz="28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Plumbago zeylanica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 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เป็นน้ำหนักรากแห้งสำหรับรับประทานในมื้อหนึ่งไม่เกิน </a:t>
            </a:r>
            <a:r>
              <a:rPr lang="en-US" sz="28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 </a:t>
            </a:r>
            <a:r>
              <a:rPr lang="th-TH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ยกเว้นยาที่ผลิตขึ้นโดยมีรากเจตมูลเพลิงขาว</a:t>
            </a:r>
            <a:endParaRPr lang="en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247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5345F3-EC7A-A178-52A4-C3BC1680D5F4}"/>
              </a:ext>
            </a:extLst>
          </p:cNvPr>
          <p:cNvSpPr txBox="1"/>
          <p:nvPr/>
        </p:nvSpPr>
        <p:spPr>
          <a:xfrm>
            <a:off x="1106904" y="1317139"/>
            <a:ext cx="10563727" cy="4264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11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รากเจตมูลเพลิงแดง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Plumbago indica Linn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(Plumbago rosea Linn.)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โดยมีรากเจตมูลเพลิงแดงคิดเป็นน้ำหนักรากแห้งสำหรับรับประทานในมื้อหนึ่งไม่เกิน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กรัม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12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เมล็ดตีนเป็ดทราย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Cerbera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manghas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13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เมล็ดตีนเป็ดน้ำ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Cerbera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odollam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Gaertn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14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พญามือเหล็ก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	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Strychnos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lucida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R. Br. (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Strychnos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roberans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A.W. Hill.)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ที่ผลิตขึ้นโดยมีเนื้อไม้และ/หรือเปลือกพญามือเหล็กคิดเป็นน้ำหนักเนื้อไม้และ/หรือเปลือกแห้ง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เมล็ดในพญามือเหล็กเถา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Strychnos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ignati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Bergius (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Strychnos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krabionsis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A.W. Hill.)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 ยาที่ผลิตขึ้นโดยมีเมล็ดในพญามือเหล็กเถาสำหรับรับประทานในมื้อหนึ่งไม่เกิน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</a:t>
            </a:r>
            <a:endParaRPr lang="en-TH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368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C29BAC-60A9-8847-8D42-1C935528E485}"/>
              </a:ext>
            </a:extLst>
          </p:cNvPr>
          <p:cNvSpPr txBox="1"/>
          <p:nvPr/>
        </p:nvSpPr>
        <p:spPr>
          <a:xfrm>
            <a:off x="838200" y="1386815"/>
            <a:ext cx="10515600" cy="3664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16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รง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Garcinia acuminata Planch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&amp;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Triana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G.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hanburyi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Hook.f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., G.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morella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Desrouss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ยกเว้นยาที่ผลิตขึ้นโดยมีรงสำหรับรับประทานในมื้อหนึ่งไม่เกิน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17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รากระย่อม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Rauwolfia serpentina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Benth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ex Kurz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ยกเว้นยาที่ผลิตขึ้นโดยมีรากระย่อมคิดเป็นน้ำหนักรากแห้งสำหรับรับประทานในมื้อหนึ่งไม่เกิน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50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มิลลิกรัม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18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เมล็ดในราชดัด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Brucea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javanica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Merr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Brucea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amarissima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Desv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ex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Gomes,B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sumatrana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Roxb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ยกเว้นยาที่ผลิตขึ้นโดยมีผลราชดัดคิดเป็นน้ำหนักเมล็ดในราชดัดสำหรับรับประทานในมื้อหนึ่งไม่เกิน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500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มิลลิกรัม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602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7BAFE9-35BE-DC0C-3C05-9B1665EF9B37}"/>
              </a:ext>
            </a:extLst>
          </p:cNvPr>
          <p:cNvSpPr txBox="1"/>
          <p:nvPr/>
        </p:nvSpPr>
        <p:spPr>
          <a:xfrm>
            <a:off x="1415716" y="1161385"/>
            <a:ext cx="9360568" cy="4059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19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ลำโพง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Datura alba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Nees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., D.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fastuosa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Linn., D.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metel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Linn., D. stramonium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Lin.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รากลำโพงที่สุมแล้วคิดเป็นน้ำหนักรากแห้ง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95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 และยาที่ผลิตขึ้นเพื่อใช้สูบโดยมีใบและ/หรือดอกลำโพงเป็นส่วนประกอบไม่เกินร้อยละ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15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ของปริมาณตัวยาทั้งหมด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ยางสลัดได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Euphorbia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antiquorum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Linn, E. trigona Haw.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ยกเว้นยาที่ผลิตขึ้นโดยมียางสลัดไดสำหรับรับประทานในมื้อหนึ่งไม่เกิน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130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21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เมล็ดสารพัดพิษ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Sophora tomentosa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ยกเว้นยาที่ผลิตขึ้นโดยมีเมล็ดสารพัดพิษสำหรับรับประทานในมื้อหนึ่งไม่เกิน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100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377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335FD0-3241-56CE-FBCF-6356A36F4DE4}"/>
              </a:ext>
            </a:extLst>
          </p:cNvPr>
          <p:cNvSpPr txBox="1"/>
          <p:nvPr/>
        </p:nvSpPr>
        <p:spPr>
          <a:xfrm>
            <a:off x="950494" y="1348174"/>
            <a:ext cx="10527631" cy="3664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22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โหราเดือยไก่</a:t>
            </a:r>
            <a:r>
              <a:rPr lang="th-TH" sz="2400" dirty="0"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Aconitum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kusnezoffi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Reichb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โหราเดือยไก่ที่ทำให้หมดความเป็นพิษแล้ว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2.5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กรัม และยาที่ผลิตขึ้นสำหรับใช้ภายนอก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23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โหราบอน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Aconitum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carmichaeli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Debx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(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Aconitum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chinense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auct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non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Paxt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.)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ขึ้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โดยมีโหราบอนที่ทำให้หมดความเป็นพิษแล้วสำหรับรับประทานในมื้อหนึ่งไม่เกิน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กรัม และยาที่ผลิตขึ้นสำหรับใช้ภายนอก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24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ยาสมุนไพรที่ได้จากพฤกษชาติที่มีชื่อวิทยาศาสตร์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Ephedra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equisetina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Bge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., E.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gerardiana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Wall.,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E. intermedia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Schrenk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et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Mey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., E.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sinica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Stapf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ยกเว้นยาที่ผลิตขึ้นโดยมีลำต้นและ/หรือกึ่งเอ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เฟด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รา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Ephedra)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คิดเป็นน้ำหนักลำต้นและ/หรือกิ่งแห้ง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กรัม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003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2706F7-65C0-401D-F9A6-15CBCCC6AB42}"/>
              </a:ext>
            </a:extLst>
          </p:cNvPr>
          <p:cNvSpPr txBox="1"/>
          <p:nvPr/>
        </p:nvSpPr>
        <p:spPr>
          <a:xfrm>
            <a:off x="565484" y="1747130"/>
            <a:ext cx="10852484" cy="3166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25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ยาสมุนไพรที่ได้จากพฤกษชาติที่มีชื่อวิทยาศาสตร์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	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Fritillaria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cirhosa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D. Don.,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delavayi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Franch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.,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maximowiczieyn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pallidiflora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Schrek,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przewalskii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Maxim.,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roylei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Hook,F.t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Y. Li,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unibracteata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Hsiao et K.G. Hsia,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ussuriensis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Maxim.. F.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ver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Willd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Fritillaria spp.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ยกเว้นยาที่ผลิตขึ้นโดยมีหัวพร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ิทิส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ลารี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Fritillary)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คิดเป็นน้ำหนักหัวแห้งสำหรับรับประทานในมื้อหนึ่งไม่เกิน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กรัม</a:t>
            </a:r>
            <a:r>
              <a:rPr lang="th-TH" sz="2400" dirty="0"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ยาที่ผลิตขึ้นโดยมียาสมุนไพรดังกล่าวห้ามใช้กับเด็กอายุต่ำกว่า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9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ขวบหรือสตรีมีครรภ์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26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ยาสมุนไพรที่ได้จากสัตว์ที่มีชื่อวิทยาศาสตร์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Bufo bufo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gargarizans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Cantor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B.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melanostictus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Schneider.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B. vulgaris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Lour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ยกเว้นยาที่ผลิตขึ้นโดยมีน้ำพิษ (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Venom)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ของคางคกสำหรับรับประทานในมื้อหนึ่งไม่เกิน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มิลลิกรัม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6407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D564C1-F0FD-EB95-316A-C0D39660DD43}"/>
              </a:ext>
            </a:extLst>
          </p:cNvPr>
          <p:cNvSpPr txBox="1"/>
          <p:nvPr/>
        </p:nvSpPr>
        <p:spPr>
          <a:xfrm>
            <a:off x="733927" y="1052468"/>
            <a:ext cx="10984831" cy="445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27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ยาสมุนไพรที่ได้จากสัตว์ที่มีชื่อวิทยาศาสตร์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Mylabris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phalerata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Pall. 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Mylabris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sidae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Fabr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.), M.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pustulata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Thunb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 M.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cichorii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Linn., 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Mylabris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spp.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 โดยมีแมลงเต่าบ้าและ/หรือแมลงในตระกูลม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ิ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ลาบ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ริส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Mylabris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ที่คั่วแล้ว ในขนาดการใช้ครั้งละไม่เกิน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50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มิลลิกรัม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28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กำมะถันแดง หรือที่เรียกว่าหรดาล หรือที่เรียกว่าหรดาลแดง หรือที่เรียกว่ามโนศิลา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Arsenic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Disulphide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As,S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.)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ยกเว้นยาที่ผลิตขึ้นสำหรับใช้ภายนอก โดยมีกำมะถันแดงไม่เกินร้อยละ ๕ ของปริมาณตัวยาทั้งหมด</a:t>
            </a: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thaiDi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29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. ชาดก้อน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ชาดจอแส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ชาดผง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,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ชาดหรคุณจีนซึ่งมีส่วนประกอบสำคัญเป็น 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Mercuric </a:t>
            </a:r>
            <a:r>
              <a:rPr lang="en-US" sz="2400" i="1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Sulphide</a:t>
            </a:r>
            <a:r>
              <a:rPr lang="en-US" sz="2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(</a:t>
            </a:r>
            <a:r>
              <a:rPr lang="en-US" sz="2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HgS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ยกเว้นยาที่ผลิตขึ้นโดยมีชาดก้อนและ/หรือชาดจอแสและ/หรือชาดผงและ/หรือชาดหรคุณจีน สำหรับรับประทานในมื้อหนึ่งรวมกันไม่เกิน ๓</a:t>
            </a:r>
            <a:r>
              <a:rPr lang="en-US" sz="2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0 </a:t>
            </a:r>
            <a:r>
              <a:rPr lang="th-TH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มิลลึ</a:t>
            </a:r>
            <a:r>
              <a:rPr lang="th-TH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กรัม และยาที่ผลิตขึ้นสำหรับใช้ภายนอก</a:t>
            </a:r>
            <a:endParaRPr lang="en-TH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040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1795</Words>
  <Application>Microsoft Macintosh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TH SarabunPSK</vt:lpstr>
      <vt:lpstr>Office Theme</vt:lpstr>
      <vt:lpstr>พืชพิษและพืชเสพติด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narin.ka ssru</dc:creator>
  <cp:lastModifiedBy>narin.ka ssru</cp:lastModifiedBy>
  <cp:revision>1</cp:revision>
  <dcterms:created xsi:type="dcterms:W3CDTF">2024-07-01T04:40:59Z</dcterms:created>
  <dcterms:modified xsi:type="dcterms:W3CDTF">2024-07-01T05:16:10Z</dcterms:modified>
</cp:coreProperties>
</file>