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A41443-96F4-4D26-AE34-112B88DF2A8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CCC"/>
    <a:srgbClr val="CC99FF"/>
    <a:srgbClr val="FFFF66"/>
    <a:srgbClr val="6699FF"/>
    <a:srgbClr val="C0C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B77D7-E5A4-46C0-B671-FD2572DA052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2A894-A372-4AD3-A8BB-49AA8AAE664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/>
            <a:t>Wookbook (Excel File)</a:t>
          </a:r>
        </a:p>
      </dgm:t>
    </dgm:pt>
    <dgm:pt modelId="{61C0422F-595F-4A3C-AA3B-83E2C1DB2F21}" type="parTrans" cxnId="{0F7D9535-D237-4A60-82C9-E24AE4656A9C}">
      <dgm:prSet/>
      <dgm:spPr/>
      <dgm:t>
        <a:bodyPr/>
        <a:lstStyle/>
        <a:p>
          <a:endParaRPr lang="en-US"/>
        </a:p>
      </dgm:t>
    </dgm:pt>
    <dgm:pt modelId="{9F6996DC-8747-4F2C-9076-05F2F7E0882A}" type="sibTrans" cxnId="{0F7D9535-D237-4A60-82C9-E24AE4656A9C}">
      <dgm:prSet/>
      <dgm:spPr/>
      <dgm:t>
        <a:bodyPr/>
        <a:lstStyle/>
        <a:p>
          <a:endParaRPr lang="en-US"/>
        </a:p>
      </dgm:t>
    </dgm:pt>
    <dgm:pt modelId="{AD516A96-C19B-4051-BA10-E1CFD4E1C154}">
      <dgm:prSet phldrT="[Text]" custT="1"/>
      <dgm:spPr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</dgm:spPr>
      <dgm:t>
        <a:bodyPr/>
        <a:lstStyle/>
        <a:p>
          <a:r>
            <a:rPr lang="en-US" sz="4800" dirty="0"/>
            <a:t>Wooksheet 1</a:t>
          </a:r>
        </a:p>
      </dgm:t>
    </dgm:pt>
    <dgm:pt modelId="{C22CE5F4-94D2-4A7D-8F12-9FA0F031EC87}" type="parTrans" cxnId="{114E377F-5AF9-435B-AD4F-1B88EEE821B2}">
      <dgm:prSet/>
      <dgm:spPr/>
      <dgm:t>
        <a:bodyPr/>
        <a:lstStyle/>
        <a:p>
          <a:endParaRPr lang="en-US" dirty="0"/>
        </a:p>
      </dgm:t>
    </dgm:pt>
    <dgm:pt modelId="{822BBD5A-88B0-475C-9C9A-6DD6AFB99427}" type="sibTrans" cxnId="{114E377F-5AF9-435B-AD4F-1B88EEE821B2}">
      <dgm:prSet/>
      <dgm:spPr/>
      <dgm:t>
        <a:bodyPr/>
        <a:lstStyle/>
        <a:p>
          <a:endParaRPr lang="en-US"/>
        </a:p>
      </dgm:t>
    </dgm:pt>
    <dgm:pt modelId="{7525D459-A378-4EFB-B848-5653D25CF20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/>
            <a:t>Wooksheet 2</a:t>
          </a:r>
        </a:p>
      </dgm:t>
    </dgm:pt>
    <dgm:pt modelId="{EB8810E6-F407-4DDC-AAB7-BD36FD627B1F}" type="parTrans" cxnId="{5E8EE1D0-5061-40AE-8DFD-C5212661DC51}">
      <dgm:prSet/>
      <dgm:spPr/>
      <dgm:t>
        <a:bodyPr/>
        <a:lstStyle/>
        <a:p>
          <a:endParaRPr lang="en-US" dirty="0"/>
        </a:p>
      </dgm:t>
    </dgm:pt>
    <dgm:pt modelId="{480BBD10-B087-4430-93D0-3C69493950E6}" type="sibTrans" cxnId="{5E8EE1D0-5061-40AE-8DFD-C5212661DC51}">
      <dgm:prSet/>
      <dgm:spPr/>
      <dgm:t>
        <a:bodyPr/>
        <a:lstStyle/>
        <a:p>
          <a:endParaRPr lang="en-US"/>
        </a:p>
      </dgm:t>
    </dgm:pt>
    <dgm:pt modelId="{21739909-7318-4263-8B8B-88B0B8D5D37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/>
            <a:t>Wooksheet 3</a:t>
          </a:r>
        </a:p>
      </dgm:t>
    </dgm:pt>
    <dgm:pt modelId="{1FF9DEA1-75E5-4422-BE2A-06256C6D650A}" type="parTrans" cxnId="{264EA8CF-B551-4763-852B-5C7FED1F27E1}">
      <dgm:prSet/>
      <dgm:spPr/>
      <dgm:t>
        <a:bodyPr/>
        <a:lstStyle/>
        <a:p>
          <a:endParaRPr lang="en-US" dirty="0"/>
        </a:p>
      </dgm:t>
    </dgm:pt>
    <dgm:pt modelId="{675E2CFF-84F5-413E-8B25-A06FB444FC20}" type="sibTrans" cxnId="{264EA8CF-B551-4763-852B-5C7FED1F27E1}">
      <dgm:prSet/>
      <dgm:spPr/>
      <dgm:t>
        <a:bodyPr/>
        <a:lstStyle/>
        <a:p>
          <a:endParaRPr lang="en-US"/>
        </a:p>
      </dgm:t>
    </dgm:pt>
    <dgm:pt modelId="{4A471757-F449-49FF-8B6D-E3DBCD50A24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/>
            <a:t>And more..</a:t>
          </a:r>
        </a:p>
      </dgm:t>
    </dgm:pt>
    <dgm:pt modelId="{01084F2E-1DA8-4D84-8308-ADAEDA9CC22F}" type="parTrans" cxnId="{F9A954C0-53C9-462E-9B5F-4AAA0FF5161A}">
      <dgm:prSet/>
      <dgm:spPr/>
      <dgm:t>
        <a:bodyPr/>
        <a:lstStyle/>
        <a:p>
          <a:endParaRPr lang="en-US" dirty="0"/>
        </a:p>
      </dgm:t>
    </dgm:pt>
    <dgm:pt modelId="{26BF5768-F9F2-43E8-AE74-2F5502FD2BEC}" type="sibTrans" cxnId="{F9A954C0-53C9-462E-9B5F-4AAA0FF5161A}">
      <dgm:prSet/>
      <dgm:spPr/>
      <dgm:t>
        <a:bodyPr/>
        <a:lstStyle/>
        <a:p>
          <a:endParaRPr lang="en-US"/>
        </a:p>
      </dgm:t>
    </dgm:pt>
    <dgm:pt modelId="{AE7753EC-D9F7-4AEA-90B6-466167CC382F}" type="pres">
      <dgm:prSet presAssocID="{CD4B77D7-E5A4-46C0-B671-FD2572DA0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42F158-9BAD-4EA1-914C-E2E084D9A387}" type="pres">
      <dgm:prSet presAssocID="{15B2A894-A372-4AD3-A8BB-49AA8AAE664B}" presName="root1" presStyleCnt="0"/>
      <dgm:spPr/>
    </dgm:pt>
    <dgm:pt modelId="{C77D5BAA-888D-416A-8DAD-C32D0BC88FE4}" type="pres">
      <dgm:prSet presAssocID="{15B2A894-A372-4AD3-A8BB-49AA8AAE664B}" presName="LevelOneTextNode" presStyleLbl="node0" presStyleIdx="0" presStyleCnt="1">
        <dgm:presLayoutVars>
          <dgm:chPref val="3"/>
        </dgm:presLayoutVars>
      </dgm:prSet>
      <dgm:spPr/>
    </dgm:pt>
    <dgm:pt modelId="{B4E80FE8-4AFE-40E9-8E9F-8EBF874F083C}" type="pres">
      <dgm:prSet presAssocID="{15B2A894-A372-4AD3-A8BB-49AA8AAE664B}" presName="level2hierChild" presStyleCnt="0"/>
      <dgm:spPr/>
    </dgm:pt>
    <dgm:pt modelId="{B5DD1808-5EFB-4E58-97E8-8C511AE2E601}" type="pres">
      <dgm:prSet presAssocID="{C22CE5F4-94D2-4A7D-8F12-9FA0F031EC87}" presName="conn2-1" presStyleLbl="parChTrans1D2" presStyleIdx="0" presStyleCnt="4"/>
      <dgm:spPr/>
    </dgm:pt>
    <dgm:pt modelId="{E31DBDB4-6879-4A0D-BA59-6A105C52D78A}" type="pres">
      <dgm:prSet presAssocID="{C22CE5F4-94D2-4A7D-8F12-9FA0F031EC87}" presName="connTx" presStyleLbl="parChTrans1D2" presStyleIdx="0" presStyleCnt="4"/>
      <dgm:spPr/>
    </dgm:pt>
    <dgm:pt modelId="{46B99F7B-D507-4A80-AE74-BBB6DB2762D4}" type="pres">
      <dgm:prSet presAssocID="{AD516A96-C19B-4051-BA10-E1CFD4E1C154}" presName="root2" presStyleCnt="0"/>
      <dgm:spPr/>
    </dgm:pt>
    <dgm:pt modelId="{438D5C6A-35A3-4AA8-9EA8-097CAFBBCBA6}" type="pres">
      <dgm:prSet presAssocID="{AD516A96-C19B-4051-BA10-E1CFD4E1C154}" presName="LevelTwoTextNode" presStyleLbl="node2" presStyleIdx="0" presStyleCnt="4">
        <dgm:presLayoutVars>
          <dgm:chPref val="3"/>
        </dgm:presLayoutVars>
      </dgm:prSet>
      <dgm:spPr/>
    </dgm:pt>
    <dgm:pt modelId="{E618B892-E5FF-4418-B551-5FB3262ABF89}" type="pres">
      <dgm:prSet presAssocID="{AD516A96-C19B-4051-BA10-E1CFD4E1C154}" presName="level3hierChild" presStyleCnt="0"/>
      <dgm:spPr/>
    </dgm:pt>
    <dgm:pt modelId="{31E5AEAA-1B35-493D-BE13-566FFD545DBF}" type="pres">
      <dgm:prSet presAssocID="{EB8810E6-F407-4DDC-AAB7-BD36FD627B1F}" presName="conn2-1" presStyleLbl="parChTrans1D2" presStyleIdx="1" presStyleCnt="4"/>
      <dgm:spPr/>
    </dgm:pt>
    <dgm:pt modelId="{DAD15128-C032-469C-B4AB-44DF94FFE8EB}" type="pres">
      <dgm:prSet presAssocID="{EB8810E6-F407-4DDC-AAB7-BD36FD627B1F}" presName="connTx" presStyleLbl="parChTrans1D2" presStyleIdx="1" presStyleCnt="4"/>
      <dgm:spPr/>
    </dgm:pt>
    <dgm:pt modelId="{B2923972-9664-4B34-9FC9-178EAC468A68}" type="pres">
      <dgm:prSet presAssocID="{7525D459-A378-4EFB-B848-5653D25CF203}" presName="root2" presStyleCnt="0"/>
      <dgm:spPr/>
    </dgm:pt>
    <dgm:pt modelId="{EA4990A7-67D2-4B5C-80BF-88290FC62EEE}" type="pres">
      <dgm:prSet presAssocID="{7525D459-A378-4EFB-B848-5653D25CF203}" presName="LevelTwoTextNode" presStyleLbl="node2" presStyleIdx="1" presStyleCnt="4">
        <dgm:presLayoutVars>
          <dgm:chPref val="3"/>
        </dgm:presLayoutVars>
      </dgm:prSet>
      <dgm:spPr/>
    </dgm:pt>
    <dgm:pt modelId="{83AB1133-AC00-476A-9058-F3D301CF6068}" type="pres">
      <dgm:prSet presAssocID="{7525D459-A378-4EFB-B848-5653D25CF203}" presName="level3hierChild" presStyleCnt="0"/>
      <dgm:spPr/>
    </dgm:pt>
    <dgm:pt modelId="{9940E268-92FB-4F51-BFBA-18D8388C7BDF}" type="pres">
      <dgm:prSet presAssocID="{1FF9DEA1-75E5-4422-BE2A-06256C6D650A}" presName="conn2-1" presStyleLbl="parChTrans1D2" presStyleIdx="2" presStyleCnt="4"/>
      <dgm:spPr/>
    </dgm:pt>
    <dgm:pt modelId="{EC8676A3-20B7-45DC-B207-D24E42EF7DCA}" type="pres">
      <dgm:prSet presAssocID="{1FF9DEA1-75E5-4422-BE2A-06256C6D650A}" presName="connTx" presStyleLbl="parChTrans1D2" presStyleIdx="2" presStyleCnt="4"/>
      <dgm:spPr/>
    </dgm:pt>
    <dgm:pt modelId="{31ACC564-AF13-4C5A-A883-94B5171C4E83}" type="pres">
      <dgm:prSet presAssocID="{21739909-7318-4263-8B8B-88B0B8D5D371}" presName="root2" presStyleCnt="0"/>
      <dgm:spPr/>
    </dgm:pt>
    <dgm:pt modelId="{9992B689-D2DC-4612-8E51-17B16F9E20C0}" type="pres">
      <dgm:prSet presAssocID="{21739909-7318-4263-8B8B-88B0B8D5D371}" presName="LevelTwoTextNode" presStyleLbl="node2" presStyleIdx="2" presStyleCnt="4">
        <dgm:presLayoutVars>
          <dgm:chPref val="3"/>
        </dgm:presLayoutVars>
      </dgm:prSet>
      <dgm:spPr/>
    </dgm:pt>
    <dgm:pt modelId="{AFA96ABB-506E-44CF-9573-B6868B3876C2}" type="pres">
      <dgm:prSet presAssocID="{21739909-7318-4263-8B8B-88B0B8D5D371}" presName="level3hierChild" presStyleCnt="0"/>
      <dgm:spPr/>
    </dgm:pt>
    <dgm:pt modelId="{EE9AE9C6-A09C-41E6-BDED-5C8B1C49858C}" type="pres">
      <dgm:prSet presAssocID="{01084F2E-1DA8-4D84-8308-ADAEDA9CC22F}" presName="conn2-1" presStyleLbl="parChTrans1D2" presStyleIdx="3" presStyleCnt="4"/>
      <dgm:spPr/>
    </dgm:pt>
    <dgm:pt modelId="{DC8D062C-BFBD-48A8-ACE2-E68429752F9D}" type="pres">
      <dgm:prSet presAssocID="{01084F2E-1DA8-4D84-8308-ADAEDA9CC22F}" presName="connTx" presStyleLbl="parChTrans1D2" presStyleIdx="3" presStyleCnt="4"/>
      <dgm:spPr/>
    </dgm:pt>
    <dgm:pt modelId="{A160C6C5-AF33-4AF5-921B-CFC6FC41031A}" type="pres">
      <dgm:prSet presAssocID="{4A471757-F449-49FF-8B6D-E3DBCD50A247}" presName="root2" presStyleCnt="0"/>
      <dgm:spPr/>
    </dgm:pt>
    <dgm:pt modelId="{DF904ABF-A3E7-4A4C-88C3-8D9DD222539E}" type="pres">
      <dgm:prSet presAssocID="{4A471757-F449-49FF-8B6D-E3DBCD50A247}" presName="LevelTwoTextNode" presStyleLbl="node2" presStyleIdx="3" presStyleCnt="4">
        <dgm:presLayoutVars>
          <dgm:chPref val="3"/>
        </dgm:presLayoutVars>
      </dgm:prSet>
      <dgm:spPr/>
    </dgm:pt>
    <dgm:pt modelId="{03060FA0-0C9C-4941-BA9D-DFAF3FF0F1E7}" type="pres">
      <dgm:prSet presAssocID="{4A471757-F449-49FF-8B6D-E3DBCD50A247}" presName="level3hierChild" presStyleCnt="0"/>
      <dgm:spPr/>
    </dgm:pt>
  </dgm:ptLst>
  <dgm:cxnLst>
    <dgm:cxn modelId="{C7692206-A75D-49C2-A82A-183F633F93E7}" type="presOf" srcId="{CD4B77D7-E5A4-46C0-B671-FD2572DA052A}" destId="{AE7753EC-D9F7-4AEA-90B6-466167CC382F}" srcOrd="0" destOrd="0" presId="urn:microsoft.com/office/officeart/2008/layout/HorizontalMultiLevelHierarchy"/>
    <dgm:cxn modelId="{D62CAD07-CE8D-49A9-98A3-D171EF0C3CA9}" type="presOf" srcId="{4A471757-F449-49FF-8B6D-E3DBCD50A247}" destId="{DF904ABF-A3E7-4A4C-88C3-8D9DD222539E}" srcOrd="0" destOrd="0" presId="urn:microsoft.com/office/officeart/2008/layout/HorizontalMultiLevelHierarchy"/>
    <dgm:cxn modelId="{0F7D9535-D237-4A60-82C9-E24AE4656A9C}" srcId="{CD4B77D7-E5A4-46C0-B671-FD2572DA052A}" destId="{15B2A894-A372-4AD3-A8BB-49AA8AAE664B}" srcOrd="0" destOrd="0" parTransId="{61C0422F-595F-4A3C-AA3B-83E2C1DB2F21}" sibTransId="{9F6996DC-8747-4F2C-9076-05F2F7E0882A}"/>
    <dgm:cxn modelId="{233CA867-146B-448A-B59B-ADC50B0DC9D1}" type="presOf" srcId="{C22CE5F4-94D2-4A7D-8F12-9FA0F031EC87}" destId="{E31DBDB4-6879-4A0D-BA59-6A105C52D78A}" srcOrd="1" destOrd="0" presId="urn:microsoft.com/office/officeart/2008/layout/HorizontalMultiLevelHierarchy"/>
    <dgm:cxn modelId="{1146C948-2ED2-49D9-B1FD-FE082E3DE3B7}" type="presOf" srcId="{1FF9DEA1-75E5-4422-BE2A-06256C6D650A}" destId="{EC8676A3-20B7-45DC-B207-D24E42EF7DCA}" srcOrd="1" destOrd="0" presId="urn:microsoft.com/office/officeart/2008/layout/HorizontalMultiLevelHierarchy"/>
    <dgm:cxn modelId="{97CE614C-DE7A-4552-833A-218F9E513AC3}" type="presOf" srcId="{1FF9DEA1-75E5-4422-BE2A-06256C6D650A}" destId="{9940E268-92FB-4F51-BFBA-18D8388C7BDF}" srcOrd="0" destOrd="0" presId="urn:microsoft.com/office/officeart/2008/layout/HorizontalMultiLevelHierarchy"/>
    <dgm:cxn modelId="{D3C4B16E-618B-4622-8A34-49E94EBF2025}" type="presOf" srcId="{EB8810E6-F407-4DDC-AAB7-BD36FD627B1F}" destId="{DAD15128-C032-469C-B4AB-44DF94FFE8EB}" srcOrd="1" destOrd="0" presId="urn:microsoft.com/office/officeart/2008/layout/HorizontalMultiLevelHierarchy"/>
    <dgm:cxn modelId="{EF4BF651-BF35-4450-A8F2-BBA2600AB5E2}" type="presOf" srcId="{7525D459-A378-4EFB-B848-5653D25CF203}" destId="{EA4990A7-67D2-4B5C-80BF-88290FC62EEE}" srcOrd="0" destOrd="0" presId="urn:microsoft.com/office/officeart/2008/layout/HorizontalMultiLevelHierarchy"/>
    <dgm:cxn modelId="{114E377F-5AF9-435B-AD4F-1B88EEE821B2}" srcId="{15B2A894-A372-4AD3-A8BB-49AA8AAE664B}" destId="{AD516A96-C19B-4051-BA10-E1CFD4E1C154}" srcOrd="0" destOrd="0" parTransId="{C22CE5F4-94D2-4A7D-8F12-9FA0F031EC87}" sibTransId="{822BBD5A-88B0-475C-9C9A-6DD6AFB99427}"/>
    <dgm:cxn modelId="{660B9396-B12E-442B-A5E7-981D0A4DF13B}" type="presOf" srcId="{15B2A894-A372-4AD3-A8BB-49AA8AAE664B}" destId="{C77D5BAA-888D-416A-8DAD-C32D0BC88FE4}" srcOrd="0" destOrd="0" presId="urn:microsoft.com/office/officeart/2008/layout/HorizontalMultiLevelHierarchy"/>
    <dgm:cxn modelId="{F9A954C0-53C9-462E-9B5F-4AAA0FF5161A}" srcId="{15B2A894-A372-4AD3-A8BB-49AA8AAE664B}" destId="{4A471757-F449-49FF-8B6D-E3DBCD50A247}" srcOrd="3" destOrd="0" parTransId="{01084F2E-1DA8-4D84-8308-ADAEDA9CC22F}" sibTransId="{26BF5768-F9F2-43E8-AE74-2F5502FD2BEC}"/>
    <dgm:cxn modelId="{402E32C6-41D5-4CA8-BD9C-3D5A151277C1}" type="presOf" srcId="{C22CE5F4-94D2-4A7D-8F12-9FA0F031EC87}" destId="{B5DD1808-5EFB-4E58-97E8-8C511AE2E601}" srcOrd="0" destOrd="0" presId="urn:microsoft.com/office/officeart/2008/layout/HorizontalMultiLevelHierarchy"/>
    <dgm:cxn modelId="{9DA349C6-A555-4C26-9A6A-CB9576C5630B}" type="presOf" srcId="{01084F2E-1DA8-4D84-8308-ADAEDA9CC22F}" destId="{EE9AE9C6-A09C-41E6-BDED-5C8B1C49858C}" srcOrd="0" destOrd="0" presId="urn:microsoft.com/office/officeart/2008/layout/HorizontalMultiLevelHierarchy"/>
    <dgm:cxn modelId="{264EA8CF-B551-4763-852B-5C7FED1F27E1}" srcId="{15B2A894-A372-4AD3-A8BB-49AA8AAE664B}" destId="{21739909-7318-4263-8B8B-88B0B8D5D371}" srcOrd="2" destOrd="0" parTransId="{1FF9DEA1-75E5-4422-BE2A-06256C6D650A}" sibTransId="{675E2CFF-84F5-413E-8B25-A06FB444FC20}"/>
    <dgm:cxn modelId="{5E8EE1D0-5061-40AE-8DFD-C5212661DC51}" srcId="{15B2A894-A372-4AD3-A8BB-49AA8AAE664B}" destId="{7525D459-A378-4EFB-B848-5653D25CF203}" srcOrd="1" destOrd="0" parTransId="{EB8810E6-F407-4DDC-AAB7-BD36FD627B1F}" sibTransId="{480BBD10-B087-4430-93D0-3C69493950E6}"/>
    <dgm:cxn modelId="{B96136DA-78D9-469D-8389-A3880B2DFE34}" type="presOf" srcId="{01084F2E-1DA8-4D84-8308-ADAEDA9CC22F}" destId="{DC8D062C-BFBD-48A8-ACE2-E68429752F9D}" srcOrd="1" destOrd="0" presId="urn:microsoft.com/office/officeart/2008/layout/HorizontalMultiLevelHierarchy"/>
    <dgm:cxn modelId="{9C6A52DB-2030-4B35-9C92-3737A772F845}" type="presOf" srcId="{EB8810E6-F407-4DDC-AAB7-BD36FD627B1F}" destId="{31E5AEAA-1B35-493D-BE13-566FFD545DBF}" srcOrd="0" destOrd="0" presId="urn:microsoft.com/office/officeart/2008/layout/HorizontalMultiLevelHierarchy"/>
    <dgm:cxn modelId="{5323BEE9-B88E-4626-A396-1192A199D400}" type="presOf" srcId="{AD516A96-C19B-4051-BA10-E1CFD4E1C154}" destId="{438D5C6A-35A3-4AA8-9EA8-097CAFBBCBA6}" srcOrd="0" destOrd="0" presId="urn:microsoft.com/office/officeart/2008/layout/HorizontalMultiLevelHierarchy"/>
    <dgm:cxn modelId="{7767E1FF-94AF-47CF-91D5-09BFB2EAD1AC}" type="presOf" srcId="{21739909-7318-4263-8B8B-88B0B8D5D371}" destId="{9992B689-D2DC-4612-8E51-17B16F9E20C0}" srcOrd="0" destOrd="0" presId="urn:microsoft.com/office/officeart/2008/layout/HorizontalMultiLevelHierarchy"/>
    <dgm:cxn modelId="{4CCBD4EF-0B6B-4412-8392-DC183316937C}" type="presParOf" srcId="{AE7753EC-D9F7-4AEA-90B6-466167CC382F}" destId="{0F42F158-9BAD-4EA1-914C-E2E084D9A387}" srcOrd="0" destOrd="0" presId="urn:microsoft.com/office/officeart/2008/layout/HorizontalMultiLevelHierarchy"/>
    <dgm:cxn modelId="{56635F88-CA55-44EA-84E5-1801DFAE5823}" type="presParOf" srcId="{0F42F158-9BAD-4EA1-914C-E2E084D9A387}" destId="{C77D5BAA-888D-416A-8DAD-C32D0BC88FE4}" srcOrd="0" destOrd="0" presId="urn:microsoft.com/office/officeart/2008/layout/HorizontalMultiLevelHierarchy"/>
    <dgm:cxn modelId="{31DA00D6-EA51-41E5-BFDC-D21151AD0ACB}" type="presParOf" srcId="{0F42F158-9BAD-4EA1-914C-E2E084D9A387}" destId="{B4E80FE8-4AFE-40E9-8E9F-8EBF874F083C}" srcOrd="1" destOrd="0" presId="urn:microsoft.com/office/officeart/2008/layout/HorizontalMultiLevelHierarchy"/>
    <dgm:cxn modelId="{21DB9FD4-AEC6-455B-910C-679F4B588827}" type="presParOf" srcId="{B4E80FE8-4AFE-40E9-8E9F-8EBF874F083C}" destId="{B5DD1808-5EFB-4E58-97E8-8C511AE2E601}" srcOrd="0" destOrd="0" presId="urn:microsoft.com/office/officeart/2008/layout/HorizontalMultiLevelHierarchy"/>
    <dgm:cxn modelId="{A6479875-60C8-4FEB-AD7E-DB0639FBAC8B}" type="presParOf" srcId="{B5DD1808-5EFB-4E58-97E8-8C511AE2E601}" destId="{E31DBDB4-6879-4A0D-BA59-6A105C52D78A}" srcOrd="0" destOrd="0" presId="urn:microsoft.com/office/officeart/2008/layout/HorizontalMultiLevelHierarchy"/>
    <dgm:cxn modelId="{7036CD6E-7D53-4E05-8EE1-C8AB67AC47A5}" type="presParOf" srcId="{B4E80FE8-4AFE-40E9-8E9F-8EBF874F083C}" destId="{46B99F7B-D507-4A80-AE74-BBB6DB2762D4}" srcOrd="1" destOrd="0" presId="urn:microsoft.com/office/officeart/2008/layout/HorizontalMultiLevelHierarchy"/>
    <dgm:cxn modelId="{916380E2-E277-4CC4-A340-39665EAF1FE7}" type="presParOf" srcId="{46B99F7B-D507-4A80-AE74-BBB6DB2762D4}" destId="{438D5C6A-35A3-4AA8-9EA8-097CAFBBCBA6}" srcOrd="0" destOrd="0" presId="urn:microsoft.com/office/officeart/2008/layout/HorizontalMultiLevelHierarchy"/>
    <dgm:cxn modelId="{9A22C8CA-7677-4B77-B970-014FE8EF55F7}" type="presParOf" srcId="{46B99F7B-D507-4A80-AE74-BBB6DB2762D4}" destId="{E618B892-E5FF-4418-B551-5FB3262ABF89}" srcOrd="1" destOrd="0" presId="urn:microsoft.com/office/officeart/2008/layout/HorizontalMultiLevelHierarchy"/>
    <dgm:cxn modelId="{91E26F19-B140-440D-B472-02E2F4A35E90}" type="presParOf" srcId="{B4E80FE8-4AFE-40E9-8E9F-8EBF874F083C}" destId="{31E5AEAA-1B35-493D-BE13-566FFD545DBF}" srcOrd="2" destOrd="0" presId="urn:microsoft.com/office/officeart/2008/layout/HorizontalMultiLevelHierarchy"/>
    <dgm:cxn modelId="{EAE7934D-624F-40A3-B2FC-BC1C93B12149}" type="presParOf" srcId="{31E5AEAA-1B35-493D-BE13-566FFD545DBF}" destId="{DAD15128-C032-469C-B4AB-44DF94FFE8EB}" srcOrd="0" destOrd="0" presId="urn:microsoft.com/office/officeart/2008/layout/HorizontalMultiLevelHierarchy"/>
    <dgm:cxn modelId="{60EA9D93-1F7A-481D-AE5F-93C5748CAC3C}" type="presParOf" srcId="{B4E80FE8-4AFE-40E9-8E9F-8EBF874F083C}" destId="{B2923972-9664-4B34-9FC9-178EAC468A68}" srcOrd="3" destOrd="0" presId="urn:microsoft.com/office/officeart/2008/layout/HorizontalMultiLevelHierarchy"/>
    <dgm:cxn modelId="{D8581C9D-7C32-4DEA-933D-1DC13F3B6BF3}" type="presParOf" srcId="{B2923972-9664-4B34-9FC9-178EAC468A68}" destId="{EA4990A7-67D2-4B5C-80BF-88290FC62EEE}" srcOrd="0" destOrd="0" presId="urn:microsoft.com/office/officeart/2008/layout/HorizontalMultiLevelHierarchy"/>
    <dgm:cxn modelId="{1A7BEE52-05F7-4512-9C08-1A4EE83F9521}" type="presParOf" srcId="{B2923972-9664-4B34-9FC9-178EAC468A68}" destId="{83AB1133-AC00-476A-9058-F3D301CF6068}" srcOrd="1" destOrd="0" presId="urn:microsoft.com/office/officeart/2008/layout/HorizontalMultiLevelHierarchy"/>
    <dgm:cxn modelId="{8B92F578-EF95-4279-8637-B70908333BC3}" type="presParOf" srcId="{B4E80FE8-4AFE-40E9-8E9F-8EBF874F083C}" destId="{9940E268-92FB-4F51-BFBA-18D8388C7BDF}" srcOrd="4" destOrd="0" presId="urn:microsoft.com/office/officeart/2008/layout/HorizontalMultiLevelHierarchy"/>
    <dgm:cxn modelId="{EB85F787-A88D-4030-9695-28DCEA26F8A1}" type="presParOf" srcId="{9940E268-92FB-4F51-BFBA-18D8388C7BDF}" destId="{EC8676A3-20B7-45DC-B207-D24E42EF7DCA}" srcOrd="0" destOrd="0" presId="urn:microsoft.com/office/officeart/2008/layout/HorizontalMultiLevelHierarchy"/>
    <dgm:cxn modelId="{1A0DAEB9-BF80-45D8-B23D-618EAC97FAC2}" type="presParOf" srcId="{B4E80FE8-4AFE-40E9-8E9F-8EBF874F083C}" destId="{31ACC564-AF13-4C5A-A883-94B5171C4E83}" srcOrd="5" destOrd="0" presId="urn:microsoft.com/office/officeart/2008/layout/HorizontalMultiLevelHierarchy"/>
    <dgm:cxn modelId="{585665AC-FF0B-487E-BBAA-340FFC2F3A48}" type="presParOf" srcId="{31ACC564-AF13-4C5A-A883-94B5171C4E83}" destId="{9992B689-D2DC-4612-8E51-17B16F9E20C0}" srcOrd="0" destOrd="0" presId="urn:microsoft.com/office/officeart/2008/layout/HorizontalMultiLevelHierarchy"/>
    <dgm:cxn modelId="{1C8874CE-9379-49B1-B3F8-B175AB7E0DDC}" type="presParOf" srcId="{31ACC564-AF13-4C5A-A883-94B5171C4E83}" destId="{AFA96ABB-506E-44CF-9573-B6868B3876C2}" srcOrd="1" destOrd="0" presId="urn:microsoft.com/office/officeart/2008/layout/HorizontalMultiLevelHierarchy"/>
    <dgm:cxn modelId="{DA721212-1346-49F9-89E7-9110B1C4ED77}" type="presParOf" srcId="{B4E80FE8-4AFE-40E9-8E9F-8EBF874F083C}" destId="{EE9AE9C6-A09C-41E6-BDED-5C8B1C49858C}" srcOrd="6" destOrd="0" presId="urn:microsoft.com/office/officeart/2008/layout/HorizontalMultiLevelHierarchy"/>
    <dgm:cxn modelId="{50F77E50-479C-4249-A52C-7E444B49AAAC}" type="presParOf" srcId="{EE9AE9C6-A09C-41E6-BDED-5C8B1C49858C}" destId="{DC8D062C-BFBD-48A8-ACE2-E68429752F9D}" srcOrd="0" destOrd="0" presId="urn:microsoft.com/office/officeart/2008/layout/HorizontalMultiLevelHierarchy"/>
    <dgm:cxn modelId="{2B464C93-05AB-430D-B3F1-BA29FD14C56E}" type="presParOf" srcId="{B4E80FE8-4AFE-40E9-8E9F-8EBF874F083C}" destId="{A160C6C5-AF33-4AF5-921B-CFC6FC41031A}" srcOrd="7" destOrd="0" presId="urn:microsoft.com/office/officeart/2008/layout/HorizontalMultiLevelHierarchy"/>
    <dgm:cxn modelId="{BBE7DE17-22E7-4CDD-83E4-95B9FB9B639B}" type="presParOf" srcId="{A160C6C5-AF33-4AF5-921B-CFC6FC41031A}" destId="{DF904ABF-A3E7-4A4C-88C3-8D9DD222539E}" srcOrd="0" destOrd="0" presId="urn:microsoft.com/office/officeart/2008/layout/HorizontalMultiLevelHierarchy"/>
    <dgm:cxn modelId="{E67D8A86-3054-4964-8276-F44251016912}" type="presParOf" srcId="{A160C6C5-AF33-4AF5-921B-CFC6FC41031A}" destId="{03060FA0-0C9C-4941-BA9D-DFAF3FF0F1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E9C6-A09C-41E6-BDED-5C8B1C49858C}">
      <dsp:nvSpPr>
        <dsp:cNvPr id="0" name=""/>
        <dsp:cNvSpPr/>
      </dsp:nvSpPr>
      <dsp:spPr>
        <a:xfrm>
          <a:off x="2745286" y="2459831"/>
          <a:ext cx="611989" cy="174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994" y="0"/>
              </a:lnTo>
              <a:lnTo>
                <a:pt x="305994" y="1749208"/>
              </a:lnTo>
              <a:lnTo>
                <a:pt x="611989" y="17492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04952" y="3288105"/>
        <a:ext cx="92658" cy="92658"/>
      </dsp:txXfrm>
    </dsp:sp>
    <dsp:sp modelId="{9940E268-92FB-4F51-BFBA-18D8388C7BDF}">
      <dsp:nvSpPr>
        <dsp:cNvPr id="0" name=""/>
        <dsp:cNvSpPr/>
      </dsp:nvSpPr>
      <dsp:spPr>
        <a:xfrm>
          <a:off x="2745286" y="2459831"/>
          <a:ext cx="611989" cy="583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994" y="0"/>
              </a:lnTo>
              <a:lnTo>
                <a:pt x="305994" y="583069"/>
              </a:lnTo>
              <a:lnTo>
                <a:pt x="611989" y="5830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30149" y="2730233"/>
        <a:ext cx="42264" cy="42264"/>
      </dsp:txXfrm>
    </dsp:sp>
    <dsp:sp modelId="{31E5AEAA-1B35-493D-BE13-566FFD545DBF}">
      <dsp:nvSpPr>
        <dsp:cNvPr id="0" name=""/>
        <dsp:cNvSpPr/>
      </dsp:nvSpPr>
      <dsp:spPr>
        <a:xfrm>
          <a:off x="2745286" y="1876761"/>
          <a:ext cx="611989" cy="583069"/>
        </a:xfrm>
        <a:custGeom>
          <a:avLst/>
          <a:gdLst/>
          <a:ahLst/>
          <a:cxnLst/>
          <a:rect l="0" t="0" r="0" b="0"/>
          <a:pathLst>
            <a:path>
              <a:moveTo>
                <a:pt x="0" y="583069"/>
              </a:moveTo>
              <a:lnTo>
                <a:pt x="305994" y="583069"/>
              </a:lnTo>
              <a:lnTo>
                <a:pt x="305994" y="0"/>
              </a:lnTo>
              <a:lnTo>
                <a:pt x="6119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30149" y="2147164"/>
        <a:ext cx="42264" cy="42264"/>
      </dsp:txXfrm>
    </dsp:sp>
    <dsp:sp modelId="{B5DD1808-5EFB-4E58-97E8-8C511AE2E601}">
      <dsp:nvSpPr>
        <dsp:cNvPr id="0" name=""/>
        <dsp:cNvSpPr/>
      </dsp:nvSpPr>
      <dsp:spPr>
        <a:xfrm>
          <a:off x="2745286" y="710622"/>
          <a:ext cx="611989" cy="1749208"/>
        </a:xfrm>
        <a:custGeom>
          <a:avLst/>
          <a:gdLst/>
          <a:ahLst/>
          <a:cxnLst/>
          <a:rect l="0" t="0" r="0" b="0"/>
          <a:pathLst>
            <a:path>
              <a:moveTo>
                <a:pt x="0" y="1749208"/>
              </a:moveTo>
              <a:lnTo>
                <a:pt x="305994" y="1749208"/>
              </a:lnTo>
              <a:lnTo>
                <a:pt x="305994" y="0"/>
              </a:lnTo>
              <a:lnTo>
                <a:pt x="6119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3004952" y="1538897"/>
        <a:ext cx="92658" cy="92658"/>
      </dsp:txXfrm>
    </dsp:sp>
    <dsp:sp modelId="{C77D5BAA-888D-416A-8DAD-C32D0BC88FE4}">
      <dsp:nvSpPr>
        <dsp:cNvPr id="0" name=""/>
        <dsp:cNvSpPr/>
      </dsp:nvSpPr>
      <dsp:spPr>
        <a:xfrm rot="16200000">
          <a:off x="-176197" y="1993375"/>
          <a:ext cx="4910057" cy="93291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tint val="98000"/>
                <a:lumMod val="102000"/>
              </a:schemeClr>
              <a:schemeClr val="accent2"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Wookbook (Excel File)</a:t>
          </a:r>
        </a:p>
      </dsp:txBody>
      <dsp:txXfrm>
        <a:off x="-176197" y="1993375"/>
        <a:ext cx="4910057" cy="932911"/>
      </dsp:txXfrm>
    </dsp:sp>
    <dsp:sp modelId="{438D5C6A-35A3-4AA8-9EA8-097CAFBBCBA6}">
      <dsp:nvSpPr>
        <dsp:cNvPr id="0" name=""/>
        <dsp:cNvSpPr/>
      </dsp:nvSpPr>
      <dsp:spPr>
        <a:xfrm>
          <a:off x="3357276" y="244167"/>
          <a:ext cx="3059948" cy="9329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Wooksheet 1</a:t>
          </a:r>
        </a:p>
      </dsp:txBody>
      <dsp:txXfrm>
        <a:off x="3357276" y="244167"/>
        <a:ext cx="3059948" cy="932911"/>
      </dsp:txXfrm>
    </dsp:sp>
    <dsp:sp modelId="{EA4990A7-67D2-4B5C-80BF-88290FC62EEE}">
      <dsp:nvSpPr>
        <dsp:cNvPr id="0" name=""/>
        <dsp:cNvSpPr/>
      </dsp:nvSpPr>
      <dsp:spPr>
        <a:xfrm>
          <a:off x="3357276" y="1410306"/>
          <a:ext cx="3059948" cy="93291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tint val="98000"/>
                <a:lumMod val="102000"/>
              </a:schemeClr>
              <a:schemeClr val="accent3"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Wooksheet 2</a:t>
          </a:r>
        </a:p>
      </dsp:txBody>
      <dsp:txXfrm>
        <a:off x="3357276" y="1410306"/>
        <a:ext cx="3059948" cy="932911"/>
      </dsp:txXfrm>
    </dsp:sp>
    <dsp:sp modelId="{9992B689-D2DC-4612-8E51-17B16F9E20C0}">
      <dsp:nvSpPr>
        <dsp:cNvPr id="0" name=""/>
        <dsp:cNvSpPr/>
      </dsp:nvSpPr>
      <dsp:spPr>
        <a:xfrm>
          <a:off x="3357276" y="2576444"/>
          <a:ext cx="3059948" cy="93291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tint val="98000"/>
                <a:lumMod val="102000"/>
              </a:schemeClr>
              <a:schemeClr val="accent5"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Wooksheet 3</a:t>
          </a:r>
        </a:p>
      </dsp:txBody>
      <dsp:txXfrm>
        <a:off x="3357276" y="2576444"/>
        <a:ext cx="3059948" cy="932911"/>
      </dsp:txXfrm>
    </dsp:sp>
    <dsp:sp modelId="{DF904ABF-A3E7-4A4C-88C3-8D9DD222539E}">
      <dsp:nvSpPr>
        <dsp:cNvPr id="0" name=""/>
        <dsp:cNvSpPr/>
      </dsp:nvSpPr>
      <dsp:spPr>
        <a:xfrm>
          <a:off x="3357276" y="3742583"/>
          <a:ext cx="3059948" cy="93291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tint val="98000"/>
                <a:lumMod val="102000"/>
              </a:schemeClr>
              <a:schemeClr val="accent6"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And more..</a:t>
          </a:r>
        </a:p>
      </dsp:txBody>
      <dsp:txXfrm>
        <a:off x="3357276" y="3742583"/>
        <a:ext cx="3059948" cy="932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6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2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6DFE4F6-FF54-4335-A86A-90957E0CEBCA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77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th-th/excel/HA101806958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Office Excel 2010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4D5D0F-66AC-4CDB-8691-DF2E2BA8C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6164"/>
            <a:ext cx="1915236" cy="191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83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 </a:t>
            </a:r>
            <a:r>
              <a:rPr lang="en-US" dirty="0"/>
              <a:t>Worksheet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การปรับขนาดความ</a:t>
            </a:r>
            <a:r>
              <a:rPr lang="en-US" sz="3600" dirty="0"/>
              <a:t> </a:t>
            </a:r>
            <a:r>
              <a:rPr lang="th-TH" sz="3600" dirty="0"/>
              <a:t>กว้าง</a:t>
            </a:r>
            <a:r>
              <a:rPr lang="en-US" sz="3600" dirty="0"/>
              <a:t>/</a:t>
            </a:r>
            <a:r>
              <a:rPr lang="th-TH" sz="3600" dirty="0"/>
              <a:t>สูง</a:t>
            </a:r>
            <a:r>
              <a:rPr lang="en-US" sz="3600" dirty="0"/>
              <a:t> </a:t>
            </a:r>
            <a:r>
              <a:rPr lang="th-TH" sz="3600" dirty="0"/>
              <a:t>ของ </a:t>
            </a:r>
            <a:r>
              <a:rPr lang="en-US" sz="3600" dirty="0"/>
              <a:t>Cell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การแทรก </a:t>
            </a:r>
            <a:r>
              <a:rPr lang="en-US" sz="3600" dirty="0"/>
              <a:t>Cell,</a:t>
            </a:r>
            <a:r>
              <a:rPr lang="th-TH" sz="3600" dirty="0"/>
              <a:t> </a:t>
            </a:r>
            <a:r>
              <a:rPr lang="en-US" sz="3600" dirty="0"/>
              <a:t>Column, 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การลบ</a:t>
            </a:r>
            <a:r>
              <a:rPr lang="en-US" sz="3600" dirty="0"/>
              <a:t> Cell, Column, 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การซ่อน </a:t>
            </a:r>
            <a:r>
              <a:rPr lang="en-US" sz="3600" dirty="0"/>
              <a:t>Column, Row</a:t>
            </a:r>
          </a:p>
        </p:txBody>
      </p:sp>
    </p:spTree>
    <p:extLst>
      <p:ext uri="{BB962C8B-B14F-4D97-AF65-F5344CB8AC3E}">
        <p14:creationId xmlns:p14="http://schemas.microsoft.com/office/powerpoint/2010/main" val="271352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มุมมองใน</a:t>
            </a:r>
            <a:r>
              <a:rPr lang="en-US" dirty="0"/>
              <a:t> Microsoft Excel 2010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Normal</a:t>
            </a:r>
            <a:br>
              <a:rPr lang="en-US" sz="3600" dirty="0"/>
            </a:br>
            <a:r>
              <a:rPr lang="th-TH" sz="3600" dirty="0"/>
              <a:t>มุมมองปกติ ที่ใช้งาน</a:t>
            </a:r>
            <a:r>
              <a:rPr lang="en-US" sz="3600" dirty="0"/>
              <a:t> Excel</a:t>
            </a:r>
          </a:p>
          <a:p>
            <a:r>
              <a:rPr lang="en-US" sz="3600" b="1" dirty="0"/>
              <a:t>Page Layout</a:t>
            </a:r>
            <a:br>
              <a:rPr lang="en-US" sz="3600" dirty="0"/>
            </a:br>
            <a:r>
              <a:rPr lang="th-TH" sz="3600" dirty="0"/>
              <a:t>มุมมองเอกสารก่อนพิมพ์</a:t>
            </a:r>
            <a:endParaRPr lang="en-US" sz="3600" dirty="0"/>
          </a:p>
          <a:p>
            <a:r>
              <a:rPr lang="en-US" sz="3600" b="1" dirty="0"/>
              <a:t>Page</a:t>
            </a:r>
            <a:r>
              <a:rPr lang="th-TH" sz="3600" b="1" dirty="0"/>
              <a:t> </a:t>
            </a:r>
            <a:r>
              <a:rPr lang="en-US" sz="3600" b="1" dirty="0"/>
              <a:t>Break Preview</a:t>
            </a:r>
            <a:br>
              <a:rPr lang="th-TH" sz="3600" dirty="0"/>
            </a:br>
            <a:r>
              <a:rPr lang="th-TH" sz="3600" dirty="0"/>
              <a:t>มุมมองที่ช่วยจัดหน้าและขอบเขตการพิมพ์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422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การกำหนดรูปแบบการแสดงข้อมูล</a:t>
            </a:r>
            <a:r>
              <a:rPr lang="en-US" dirty="0"/>
              <a:t> (Format</a:t>
            </a:r>
            <a:r>
              <a:rPr lang="th-TH" dirty="0"/>
              <a:t> </a:t>
            </a:r>
            <a:r>
              <a:rPr lang="en-US" dirty="0"/>
              <a:t>Cell)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52678" indent="-742950">
              <a:buFont typeface="+mj-lt"/>
              <a:buAutoNum type="arabicPeriod"/>
            </a:pPr>
            <a:r>
              <a:rPr lang="th-TH" sz="3600" dirty="0"/>
              <a:t>การผสาน</a:t>
            </a:r>
            <a:r>
              <a:rPr lang="en-US" sz="3600" dirty="0"/>
              <a:t> Cell </a:t>
            </a:r>
            <a:r>
              <a:rPr lang="en-US" sz="3600" dirty="0">
                <a:solidFill>
                  <a:srgbClr val="FF0000"/>
                </a:solidFill>
              </a:rPr>
              <a:t>(Merge Cell)</a:t>
            </a:r>
          </a:p>
          <a:p>
            <a:pPr marL="852678" indent="-742950">
              <a:buFont typeface="+mj-lt"/>
              <a:buAutoNum type="arabicPeriod"/>
            </a:pPr>
            <a:r>
              <a:rPr lang="th-TH" sz="3600" dirty="0"/>
              <a:t>กำหนดรูปแบบข้อความและตัวเลข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(Font &amp; Number)</a:t>
            </a:r>
            <a:endParaRPr lang="th-TH" sz="3600" dirty="0">
              <a:solidFill>
                <a:srgbClr val="FF0000"/>
              </a:solidFill>
            </a:endParaRPr>
          </a:p>
          <a:p>
            <a:pPr marL="852678" indent="-742950">
              <a:buFont typeface="+mj-lt"/>
              <a:buAutoNum type="arabicPeriod"/>
            </a:pPr>
            <a:r>
              <a:rPr lang="th-TH" sz="3600" dirty="0"/>
              <a:t>การจัดวางตำแหน่งข้อมูลภายใน </a:t>
            </a:r>
            <a:r>
              <a:rPr lang="en-US" sz="3600" dirty="0"/>
              <a:t>Cell </a:t>
            </a:r>
            <a:r>
              <a:rPr lang="en-US" sz="3600" dirty="0">
                <a:solidFill>
                  <a:srgbClr val="FF0000"/>
                </a:solidFill>
              </a:rPr>
              <a:t>(Alignment)</a:t>
            </a:r>
            <a:endParaRPr lang="th-TH" sz="3600" dirty="0">
              <a:solidFill>
                <a:srgbClr val="FF0000"/>
              </a:solidFill>
            </a:endParaRPr>
          </a:p>
          <a:p>
            <a:pPr marL="852678" indent="-742950">
              <a:buFont typeface="+mj-lt"/>
              <a:buAutoNum type="arabicPeriod"/>
            </a:pPr>
            <a:r>
              <a:rPr lang="th-TH" sz="3600" dirty="0"/>
              <a:t>การตกแต่ง </a:t>
            </a:r>
            <a:r>
              <a:rPr lang="en-US" sz="3600" dirty="0"/>
              <a:t>Cell </a:t>
            </a:r>
            <a:r>
              <a:rPr lang="en-US" sz="3600" dirty="0">
                <a:solidFill>
                  <a:srgbClr val="FF0000"/>
                </a:solidFill>
              </a:rPr>
              <a:t>(Cell Styles)</a:t>
            </a:r>
          </a:p>
          <a:p>
            <a:pPr marL="852678" indent="-742950">
              <a:buFont typeface="+mj-lt"/>
              <a:buAutoNum type="arabicPeriod"/>
            </a:pPr>
            <a:r>
              <a:rPr lang="th-TH" sz="3600" dirty="0"/>
              <a:t>การตกแต่งตารางอัตโนมัติ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(Format as Table)</a:t>
            </a:r>
          </a:p>
        </p:txBody>
      </p:sp>
    </p:spTree>
    <p:extLst>
      <p:ext uri="{BB962C8B-B14F-4D97-AF65-F5344CB8AC3E}">
        <p14:creationId xmlns:p14="http://schemas.microsoft.com/office/powerpoint/2010/main" val="235594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การผสาน</a:t>
            </a:r>
            <a:r>
              <a:rPr lang="en-US" dirty="0"/>
              <a:t> Cell (Merge Cell)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Merge &amp; Center</a:t>
            </a:r>
          </a:p>
          <a:p>
            <a:r>
              <a:rPr lang="en-US" sz="3600" dirty="0"/>
              <a:t>Merge &amp; Across</a:t>
            </a:r>
          </a:p>
          <a:p>
            <a:r>
              <a:rPr lang="en-US" sz="3600" dirty="0"/>
              <a:t>Merge Cell</a:t>
            </a:r>
          </a:p>
          <a:p>
            <a:r>
              <a:rPr lang="en-US" sz="3600" dirty="0"/>
              <a:t>Unmerge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3657600" cy="34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23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กำหนดรูปแบบข้อความและตัวเลข (</a:t>
            </a:r>
            <a:r>
              <a:rPr lang="en-US" dirty="0"/>
              <a:t>Font &amp; Number)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7" y="1828800"/>
            <a:ext cx="3200400" cy="129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96720"/>
            <a:ext cx="2208914" cy="128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7370"/>
            <a:ext cx="2066925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12641654">
            <a:off x="4655584" y="1803449"/>
            <a:ext cx="392288" cy="2226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0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การจัดวางตำแหน่งข้อมูลภายใน </a:t>
            </a:r>
            <a:r>
              <a:rPr lang="en-US" dirty="0"/>
              <a:t>Cell (Alignment)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657600" cy="126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382385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7646340">
            <a:off x="4539562" y="2253290"/>
            <a:ext cx="361418" cy="1498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7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การตกแต่ง </a:t>
            </a:r>
            <a:r>
              <a:rPr lang="en-US" dirty="0"/>
              <a:t>Cell (Cell Styles)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3293"/>
            <a:ext cx="3143389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30670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77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สรุปการตกแต่ง</a:t>
            </a:r>
            <a:r>
              <a:rPr lang="en-US" dirty="0"/>
              <a:t> Cell</a:t>
            </a:r>
            <a:r>
              <a:rPr lang="th-TH" dirty="0"/>
              <a:t> </a:t>
            </a:r>
            <a:r>
              <a:rPr lang="en-US" dirty="0"/>
              <a:t>(Format Cell)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9" y="1447800"/>
            <a:ext cx="4141838" cy="200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24016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ent Arrow 5"/>
          <p:cNvSpPr/>
          <p:nvPr/>
        </p:nvSpPr>
        <p:spPr>
          <a:xfrm rot="16200000" flipH="1" flipV="1">
            <a:off x="4481473" y="1614528"/>
            <a:ext cx="1011384" cy="1287529"/>
          </a:xfrm>
          <a:prstGeom prst="bentArrow">
            <a:avLst>
              <a:gd name="adj1" fmla="val 16642"/>
              <a:gd name="adj2" fmla="val 2365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5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การตกแต่งตารางอัตโนมัติ (</a:t>
            </a:r>
            <a:r>
              <a:rPr lang="en-US" dirty="0"/>
              <a:t>Format as Table)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648200" cy="509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1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การคำนวนใน </a:t>
            </a:r>
            <a:r>
              <a:rPr lang="en-US" dirty="0"/>
              <a:t>Microsoft Excel 2010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th-TH" sz="3200" dirty="0"/>
              <a:t>การใส่สูตรคำนวนใน </a:t>
            </a:r>
            <a:r>
              <a:rPr lang="en-US" sz="3200" dirty="0"/>
              <a:t>Excel </a:t>
            </a:r>
            <a:r>
              <a:rPr lang="th-TH" sz="3200" dirty="0"/>
              <a:t>มีสิ่งที่ต้องทำความเข้าใจดังนี้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กฎเกณฑ์เกี่ยวกับการคำนวน</a:t>
            </a:r>
            <a:endParaRPr lang="en-US" sz="3200" dirty="0"/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ลำดับความสำคัญของเครื่องหมาย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เครื่องหมายคำนวนทางคณิตศาสตร์ </a:t>
            </a:r>
            <a:r>
              <a:rPr lang="en-US" sz="3200" dirty="0"/>
              <a:t>(Arithmetic Formula)</a:t>
            </a:r>
            <a:endParaRPr lang="th-TH" sz="3200" dirty="0"/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เครื่องหมายการเชื่อมข้อความ</a:t>
            </a:r>
            <a:r>
              <a:rPr lang="en-US" sz="3200" dirty="0"/>
              <a:t> (Text Formula)</a:t>
            </a:r>
            <a:endParaRPr lang="th-TH" sz="3200" dirty="0"/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เครื่องหมายในการเปรียบเทียบ</a:t>
            </a:r>
            <a:r>
              <a:rPr lang="en-US" sz="3200" dirty="0"/>
              <a:t> (Comparison Formula)</a:t>
            </a:r>
            <a:endParaRPr lang="th-TH" sz="3200" dirty="0"/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เครื่องหมายในการอ้างอิง</a:t>
            </a:r>
            <a:r>
              <a:rPr lang="en-US" sz="3200" dirty="0"/>
              <a:t> (Reference Formula)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07837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เกี่ยวกับ</a:t>
            </a:r>
            <a:r>
              <a:rPr lang="en-US" dirty="0"/>
              <a:t> Microsoft Excel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Microsoft Excel </a:t>
            </a:r>
            <a:r>
              <a:rPr lang="th-TH" dirty="0"/>
              <a:t>เป็นโปรแกรมประเภท</a:t>
            </a:r>
            <a:r>
              <a:rPr lang="en-US" dirty="0"/>
              <a:t> “</a:t>
            </a:r>
            <a:r>
              <a:rPr lang="th-TH" dirty="0"/>
              <a:t>ตารางคำนวน</a:t>
            </a:r>
            <a:r>
              <a:rPr lang="en-US" dirty="0"/>
              <a:t>”</a:t>
            </a:r>
            <a:r>
              <a:rPr lang="th-TH" dirty="0"/>
              <a:t> หรือ </a:t>
            </a:r>
            <a:r>
              <a:rPr lang="en-US" dirty="0"/>
              <a:t>“Spreadsheet” </a:t>
            </a:r>
            <a:r>
              <a:rPr lang="th-TH" dirty="0"/>
              <a:t>มักใช้ในการคำนวนทางธุรกิจ ซึ่งจะช่วยลดขั้นตอนความยุ่งยากและลดเวลาการคำนวน และยังสามารถสรุปและวิเคระห์ข้อมูลในรูปแบบต่างๆ เพื่อช่วยในการตัดสินใจ</a:t>
            </a:r>
          </a:p>
          <a:p>
            <a:pPr marL="109728" indent="0">
              <a:buNone/>
            </a:pPr>
            <a:endParaRPr lang="th-TH" dirty="0"/>
          </a:p>
          <a:p>
            <a:pPr marL="109728" indent="0">
              <a:buNone/>
            </a:pPr>
            <a:r>
              <a:rPr lang="th-TH" dirty="0"/>
              <a:t>สามารถดูคุณลักษณะและคุณสมบัติใหม่ๆของ </a:t>
            </a:r>
            <a:r>
              <a:rPr lang="en-US" dirty="0"/>
              <a:t>Excel version 2010</a:t>
            </a:r>
            <a:r>
              <a:rPr lang="th-TH" dirty="0"/>
              <a:t> ได้ที่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http://office.microsoft.com/th-th/excel/HA101806958.aspx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883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กฎเกณฑ์เกี่ยวกับการคำนวน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/>
              <a:t>เมื่อใช้สูตรในการคำนวนจะต้องเริ่มต้นด้วยเครื่องหมาย </a:t>
            </a:r>
            <a:r>
              <a:rPr lang="en-US" sz="3600" dirty="0"/>
              <a:t>(=) </a:t>
            </a:r>
            <a:r>
              <a:rPr lang="th-TH" sz="3600" dirty="0"/>
              <a:t>เสมอ</a:t>
            </a:r>
          </a:p>
          <a:p>
            <a:r>
              <a:rPr lang="th-TH" sz="3600" dirty="0"/>
              <a:t>การคำนวนจะขึ้นอยู่กับลำดับความสำคัญของเครื่องหมาย ถ้าความสำคัญเท่ากันจะคำนวนจากซ้ายไปขวา</a:t>
            </a:r>
          </a:p>
          <a:p>
            <a:r>
              <a:rPr lang="th-TH" sz="3600" dirty="0"/>
              <a:t>ข้อความที่อยู่ในสูตรคำนวนจะต้องใส่เครื่องหมาย </a:t>
            </a:r>
            <a:r>
              <a:rPr lang="en-US" sz="3600" dirty="0"/>
              <a:t>(“”)</a:t>
            </a:r>
            <a:r>
              <a:rPr lang="th-TH" sz="3600" dirty="0"/>
              <a:t> ครอบข้อความเสมอ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071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เครื่องหมายคำนวนทางคณิตศาสตร์ </a:t>
            </a:r>
            <a:r>
              <a:rPr lang="en-US" dirty="0"/>
              <a:t>(Arithmetic Formula)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29950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เครื่องหมาย</a:t>
                      </a:r>
                      <a:endParaRPr lang="en-US" sz="32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ความหมาย</a:t>
                      </a:r>
                      <a:endParaRPr lang="en-US" sz="32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ตัวอย่างสูตร</a:t>
                      </a:r>
                      <a:endParaRPr lang="en-US" sz="32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+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บวก</a:t>
                      </a:r>
                      <a:endParaRPr lang="en-US" sz="3200" dirty="0"/>
                    </a:p>
                  </a:txBody>
                  <a:tcPr marL="83608" marR="83608"/>
                </a:tc>
                <a:tc rowSpan="6">
                  <a:txBody>
                    <a:bodyPr/>
                    <a:lstStyle/>
                    <a:p>
                      <a:r>
                        <a:rPr lang="en-US" sz="3200" dirty="0"/>
                        <a:t>=100-3*8+10-5^2</a:t>
                      </a:r>
                    </a:p>
                    <a:p>
                      <a:endParaRPr lang="en-US" sz="3200" dirty="0"/>
                    </a:p>
                    <a:p>
                      <a:r>
                        <a:rPr lang="th-TH" sz="3200" dirty="0"/>
                        <a:t>ผลลัพธ์เท่ากับ </a:t>
                      </a:r>
                      <a:r>
                        <a:rPr lang="en-US" sz="3200" dirty="0"/>
                        <a:t>61</a:t>
                      </a:r>
                      <a:endParaRPr lang="th-TH" sz="32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ลบ</a:t>
                      </a:r>
                      <a:endParaRPr lang="en-US" sz="32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*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คูณ</a:t>
                      </a:r>
                      <a:endParaRPr lang="en-US" sz="32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หาร</a:t>
                      </a:r>
                      <a:endParaRPr lang="en-US" sz="32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%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เปอร์เซ็นต์</a:t>
                      </a:r>
                      <a:endParaRPr lang="en-US" sz="32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^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ยกกำลัง</a:t>
                      </a:r>
                      <a:endParaRPr lang="en-US" sz="32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91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ลำดับความสำคัญของเครื่องหมาย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010974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ลำดับ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เครื่องหมาย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 )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^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* </a:t>
                      </a:r>
                      <a:r>
                        <a:rPr lang="th-TH" sz="2800" dirty="0"/>
                        <a:t>และ </a:t>
                      </a:r>
                      <a:r>
                        <a:rPr lang="en-US" sz="2800" dirty="0"/>
                        <a:t>/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 </a:t>
                      </a:r>
                      <a:r>
                        <a:rPr lang="th-TH" sz="2800" dirty="0"/>
                        <a:t>และ</a:t>
                      </a:r>
                      <a:r>
                        <a:rPr lang="en-US" sz="2800" dirty="0"/>
                        <a:t> -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0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เครื่องหมายในการเชื่อมข้อความ</a:t>
            </a:r>
            <a:r>
              <a:rPr lang="en-US" dirty="0"/>
              <a:t> (Text Formula)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097290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เครื่องหมาย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ความหมาย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&amp;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เชื่อมข้อความ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934200" cy="225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19400" y="2438400"/>
            <a:ext cx="4191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63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เครื่องหมายในการเปรียบเทียบ</a:t>
            </a:r>
            <a:r>
              <a:rPr lang="en-US" dirty="0"/>
              <a:t> (Comparison Formula)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61404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เครื่องหมาย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ความหมาย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ตัวอย่างสูตร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=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เท่ากับ</a:t>
                      </a:r>
                      <a:endParaRPr lang="en-US" sz="2800" dirty="0"/>
                    </a:p>
                  </a:txBody>
                  <a:tcPr marL="83608" marR="83608"/>
                </a:tc>
                <a:tc rowSpan="6">
                  <a:txBody>
                    <a:bodyPr/>
                    <a:lstStyle/>
                    <a:p>
                      <a:r>
                        <a:rPr lang="en-US" sz="2800" dirty="0"/>
                        <a:t>=a1&gt;=100</a:t>
                      </a:r>
                    </a:p>
                    <a:p>
                      <a:endParaRPr lang="en-US" sz="2800" dirty="0"/>
                    </a:p>
                    <a:p>
                      <a:r>
                        <a:rPr lang="th-TH" sz="2800" dirty="0"/>
                        <a:t>ถ้า</a:t>
                      </a:r>
                      <a:r>
                        <a:rPr lang="en-US" sz="2800" baseline="0" dirty="0"/>
                        <a:t> a1</a:t>
                      </a:r>
                      <a:r>
                        <a:rPr lang="th-TH" sz="2800" baseline="0" dirty="0"/>
                        <a:t> มีค่ามากกว่าหรือเท่ากับ</a:t>
                      </a:r>
                      <a:r>
                        <a:rPr lang="en-US" sz="2800" baseline="0" dirty="0"/>
                        <a:t> 100</a:t>
                      </a:r>
                      <a:r>
                        <a:rPr lang="th-TH" sz="2800" baseline="0" dirty="0"/>
                        <a:t> จะได้ผลลัพธ์</a:t>
                      </a:r>
                      <a:r>
                        <a:rPr lang="en-US" sz="2800" baseline="0" dirty="0"/>
                        <a:t> True</a:t>
                      </a:r>
                      <a:r>
                        <a:rPr lang="th-TH" sz="2800" baseline="0" dirty="0"/>
                        <a:t> แต่ถ้า </a:t>
                      </a:r>
                      <a:r>
                        <a:rPr lang="en-US" sz="2800" baseline="0" dirty="0"/>
                        <a:t>a1</a:t>
                      </a:r>
                      <a:r>
                        <a:rPr lang="th-TH" sz="2800" baseline="0" dirty="0"/>
                        <a:t> มีค่าน้อยกว่า </a:t>
                      </a:r>
                      <a:r>
                        <a:rPr lang="en-US" sz="2800" baseline="0" dirty="0"/>
                        <a:t>100</a:t>
                      </a:r>
                      <a:r>
                        <a:rPr lang="th-TH" sz="2800" baseline="0" dirty="0"/>
                        <a:t> จะได้ผลลัพธ์</a:t>
                      </a:r>
                      <a:r>
                        <a:rPr lang="en-US" sz="2800" baseline="0" dirty="0"/>
                        <a:t> False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มากกว่า</a:t>
                      </a:r>
                      <a:endParaRPr lang="en-US" sz="28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น้อยกว่า</a:t>
                      </a:r>
                      <a:endParaRPr lang="en-US" sz="28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&gt;=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มากกว่าหรือเท่ากับ</a:t>
                      </a:r>
                      <a:endParaRPr lang="en-US" sz="28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&lt;=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น้อยกว่าหรือเท่ากับ</a:t>
                      </a:r>
                      <a:endParaRPr lang="en-US" sz="28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&lt;&gt;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ไม่เท่ากับ</a:t>
                      </a:r>
                      <a:endParaRPr lang="en-US" sz="2800" dirty="0"/>
                    </a:p>
                  </a:txBody>
                  <a:tcPr marL="83608" marR="83608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00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เครื่องหมายในการอ้างอิง</a:t>
            </a:r>
            <a:r>
              <a:rPr lang="en-US" dirty="0"/>
              <a:t> (Reference Formula)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29696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9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/>
                        <a:t>เครื่องหมาย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ความหมาย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ตัวอย่างสูตร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(:)</a:t>
                      </a:r>
                      <a:r>
                        <a:rPr lang="th-TH" sz="2400" dirty="0"/>
                        <a:t> </a:t>
                      </a:r>
                      <a:r>
                        <a:rPr lang="en-US" sz="2400" dirty="0"/>
                        <a:t>(</a:t>
                      </a:r>
                      <a:r>
                        <a:rPr lang="th-TH" sz="2400" dirty="0"/>
                        <a:t>โคลอน</a:t>
                      </a:r>
                      <a:r>
                        <a:rPr lang="en-US" sz="2400" dirty="0"/>
                        <a:t>)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เลือกช่วงข้อมูลที่อยู่ติดกัน</a:t>
                      </a:r>
                      <a:endParaRPr lang="en-US" sz="2400" dirty="0"/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a1:b5</a:t>
                      </a:r>
                    </a:p>
                    <a:p>
                      <a:r>
                        <a:rPr lang="th-TH" sz="2400" dirty="0"/>
                        <a:t>หมายถึงช่วง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Cell </a:t>
                      </a:r>
                      <a:r>
                        <a:rPr lang="th-TH" sz="2400" baseline="0" dirty="0"/>
                        <a:t>ตั้งแต่</a:t>
                      </a:r>
                      <a:r>
                        <a:rPr lang="en-US" sz="2400" baseline="0" dirty="0"/>
                        <a:t> a1</a:t>
                      </a:r>
                      <a:r>
                        <a:rPr lang="th-TH" sz="2400" baseline="0" dirty="0"/>
                        <a:t> ถึง</a:t>
                      </a:r>
                      <a:r>
                        <a:rPr lang="en-US" sz="2400" baseline="0" dirty="0"/>
                        <a:t> b5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( )</a:t>
                      </a:r>
                      <a:r>
                        <a:rPr lang="en-US" sz="2400" baseline="0" dirty="0"/>
                        <a:t> (</a:t>
                      </a:r>
                      <a:r>
                        <a:rPr lang="th-TH" sz="2400" baseline="0" dirty="0"/>
                        <a:t>เว้นวรรค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เลือกเฉพาะข้อมูลซ้ำ</a:t>
                      </a:r>
                      <a:r>
                        <a:rPr lang="en-US" sz="2400" baseline="0" dirty="0"/>
                        <a:t> (Intersection)</a:t>
                      </a:r>
                      <a:endParaRPr lang="en-US" sz="2400" dirty="0"/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a1:c1 c1:c3</a:t>
                      </a:r>
                    </a:p>
                    <a:p>
                      <a:r>
                        <a:rPr lang="th-TH" sz="2400" dirty="0"/>
                        <a:t>หมายถึงช่วง</a:t>
                      </a:r>
                      <a:r>
                        <a:rPr lang="en-US" sz="2400" baseline="0" dirty="0"/>
                        <a:t> Cell</a:t>
                      </a:r>
                      <a:r>
                        <a:rPr lang="th-TH" sz="2400" baseline="0" dirty="0"/>
                        <a:t> ที่ซ้ำกันของช่วง </a:t>
                      </a:r>
                      <a:r>
                        <a:rPr lang="en-US" sz="2400" baseline="0" dirty="0"/>
                        <a:t>Cell</a:t>
                      </a:r>
                      <a:r>
                        <a:rPr lang="th-TH" sz="2400" baseline="0" dirty="0"/>
                        <a:t> ตั้งแต่ </a:t>
                      </a:r>
                      <a:r>
                        <a:rPr lang="en-US" sz="2400" baseline="0" dirty="0"/>
                        <a:t>a1 </a:t>
                      </a:r>
                      <a:r>
                        <a:rPr lang="th-TH" sz="2400" baseline="0" dirty="0"/>
                        <a:t>ถึง</a:t>
                      </a:r>
                      <a:r>
                        <a:rPr lang="en-US" sz="2400" baseline="0" dirty="0"/>
                        <a:t> c1</a:t>
                      </a:r>
                      <a:r>
                        <a:rPr lang="th-TH" sz="2400" baseline="0" dirty="0"/>
                        <a:t> และ</a:t>
                      </a:r>
                      <a:r>
                        <a:rPr lang="en-US" sz="2400" baseline="0" dirty="0"/>
                        <a:t> c1</a:t>
                      </a:r>
                      <a:r>
                        <a:rPr lang="th-TH" sz="2400" baseline="0" dirty="0"/>
                        <a:t> ถึง</a:t>
                      </a:r>
                      <a:r>
                        <a:rPr lang="en-US" sz="2400" baseline="0" dirty="0"/>
                        <a:t> c3</a:t>
                      </a:r>
                    </a:p>
                    <a:p>
                      <a:r>
                        <a:rPr lang="th-TH" sz="2400" baseline="0" dirty="0"/>
                        <a:t>ฉนั้นผลลัพธ์คือ</a:t>
                      </a:r>
                      <a:r>
                        <a:rPr lang="en-US" sz="2400" baseline="0" dirty="0"/>
                        <a:t> c1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(,)</a:t>
                      </a:r>
                      <a:r>
                        <a:rPr lang="en-US" sz="2400" dirty="0"/>
                        <a:t> (</a:t>
                      </a:r>
                      <a:r>
                        <a:rPr lang="th-TH" sz="2400" dirty="0"/>
                        <a:t>คอมม่า</a:t>
                      </a:r>
                      <a:r>
                        <a:rPr lang="en-US" sz="2400" dirty="0"/>
                        <a:t>)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เลือกช่วงข้อมูลที่ไม่อยู่ติดกัน</a:t>
                      </a:r>
                      <a:r>
                        <a:rPr lang="en-US" sz="2400" dirty="0"/>
                        <a:t> (Union)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a1:c1,</a:t>
                      </a:r>
                      <a:r>
                        <a:rPr lang="th-TH" sz="2400" dirty="0"/>
                        <a:t> </a:t>
                      </a:r>
                      <a:r>
                        <a:rPr lang="en-US" sz="2400" dirty="0"/>
                        <a:t>b5:b10</a:t>
                      </a:r>
                    </a:p>
                    <a:p>
                      <a:r>
                        <a:rPr lang="th-TH" sz="2400" dirty="0"/>
                        <a:t>หมายถึงเลือกช่วง</a:t>
                      </a:r>
                      <a:r>
                        <a:rPr lang="en-US" sz="2400" dirty="0"/>
                        <a:t> Cell</a:t>
                      </a:r>
                      <a:r>
                        <a:rPr lang="en-US" sz="2400" baseline="0" dirty="0"/>
                        <a:t> a1</a:t>
                      </a:r>
                      <a:r>
                        <a:rPr lang="th-TH" sz="2400" baseline="0" dirty="0"/>
                        <a:t> ถึง</a:t>
                      </a:r>
                      <a:r>
                        <a:rPr lang="en-US" sz="2400" baseline="0" dirty="0"/>
                        <a:t> c1</a:t>
                      </a:r>
                      <a:r>
                        <a:rPr lang="th-TH" sz="2400" baseline="0" dirty="0"/>
                        <a:t> และ</a:t>
                      </a:r>
                      <a:r>
                        <a:rPr lang="en-US" sz="2400" baseline="0" dirty="0"/>
                        <a:t> b5</a:t>
                      </a:r>
                      <a:r>
                        <a:rPr lang="th-TH" sz="2400" baseline="0" dirty="0"/>
                        <a:t> ถึง </a:t>
                      </a:r>
                      <a:r>
                        <a:rPr lang="en-US" sz="2400" baseline="0" dirty="0"/>
                        <a:t>b10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2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การป้อนสูตรคำนวน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การป้อนโดยตรงที่ช่อง</a:t>
            </a:r>
            <a:r>
              <a:rPr lang="en-US" sz="3600" dirty="0"/>
              <a:t> Cell</a:t>
            </a:r>
          </a:p>
          <a:p>
            <a:r>
              <a:rPr lang="th-TH" sz="3600" dirty="0"/>
              <a:t>การป้อนบน </a:t>
            </a:r>
            <a:r>
              <a:rPr lang="en-US" sz="3600" dirty="0"/>
              <a:t>Formula Bar</a:t>
            </a:r>
          </a:p>
          <a:p>
            <a:r>
              <a:rPr lang="th-TH" sz="3600" dirty="0"/>
              <a:t>การป้อนสูตรโดยใช้เมาส์</a:t>
            </a:r>
          </a:p>
          <a:p>
            <a:r>
              <a:rPr lang="th-TH" sz="3600" dirty="0"/>
              <a:t>การแก้ไขสูตรให้เลือก</a:t>
            </a:r>
            <a:r>
              <a:rPr lang="en-US" sz="3600" dirty="0"/>
              <a:t> Cell </a:t>
            </a:r>
            <a:r>
              <a:rPr lang="th-TH" sz="3600" dirty="0"/>
              <a:t>ที่ต้องการแล้วกด </a:t>
            </a:r>
            <a:r>
              <a:rPr lang="en-US" sz="3600" dirty="0"/>
              <a:t>F2 </a:t>
            </a:r>
            <a:r>
              <a:rPr lang="th-TH" sz="3600" dirty="0"/>
              <a:t>หรือ</a:t>
            </a:r>
            <a:r>
              <a:rPr lang="en-US" sz="3600" dirty="0"/>
              <a:t> </a:t>
            </a:r>
            <a:r>
              <a:rPr lang="th-TH" sz="3600" dirty="0"/>
              <a:t>ดับเบิ้ลคลิก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223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การคัดลอกสูตร</a:t>
            </a:r>
            <a:r>
              <a:rPr lang="en-US" dirty="0"/>
              <a:t> (Paste Options &amp; Auto Fill)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600" dirty="0"/>
              <a:t>สามารถคัดลอกจาก </a:t>
            </a:r>
            <a:r>
              <a:rPr lang="en-US" sz="3600" dirty="0"/>
              <a:t>Cell</a:t>
            </a:r>
            <a:r>
              <a:rPr lang="th-TH" sz="3600" dirty="0"/>
              <a:t> ได้หลายรูปแบบเช่น</a:t>
            </a:r>
          </a:p>
          <a:p>
            <a:pPr lvl="1"/>
            <a:r>
              <a:rPr lang="th-TH" sz="3200" dirty="0"/>
              <a:t>การคัดลอกทุกอย่างของ </a:t>
            </a:r>
            <a:r>
              <a:rPr lang="en-US" sz="3200" dirty="0"/>
              <a:t>Cell</a:t>
            </a:r>
            <a:r>
              <a:rPr lang="th-TH" sz="3200" dirty="0"/>
              <a:t> ทั้งสูตร ข้อมูล และรูปแบบ</a:t>
            </a:r>
            <a:endParaRPr lang="en-US" sz="3200" dirty="0"/>
          </a:p>
          <a:p>
            <a:pPr lvl="1"/>
            <a:r>
              <a:rPr lang="th-TH" sz="3200" dirty="0"/>
              <a:t>คัดลอกเฉพาะข้อมูล</a:t>
            </a:r>
          </a:p>
          <a:p>
            <a:pPr lvl="1"/>
            <a:r>
              <a:rPr lang="th-TH" sz="3200" dirty="0"/>
              <a:t>คัดลอกเฉพาะสูตร</a:t>
            </a:r>
            <a:endParaRPr lang="en-US" sz="3200" dirty="0"/>
          </a:p>
          <a:p>
            <a:pPr lvl="1"/>
            <a:r>
              <a:rPr lang="th-TH" sz="3200" dirty="0"/>
              <a:t>คัดลอกเฉพาะรูปแบบ</a:t>
            </a:r>
          </a:p>
          <a:p>
            <a:r>
              <a:rPr lang="th-TH" sz="3600" dirty="0"/>
              <a:t>คัดลอกสูตรโดยใช้ </a:t>
            </a:r>
            <a:r>
              <a:rPr lang="en-US" sz="3600" dirty="0"/>
              <a:t>Auto Fill</a:t>
            </a:r>
            <a:endParaRPr lang="th-TH" sz="3600" dirty="0"/>
          </a:p>
          <a:p>
            <a:pPr lvl="1"/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3733800" cy="20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40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ฟังก์ชันการคำนวน</a:t>
            </a:r>
            <a:r>
              <a:rPr lang="en-US" dirty="0"/>
              <a:t> (Function)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th-TH" sz="3200" dirty="0"/>
              <a:t>การใช้</a:t>
            </a:r>
            <a:r>
              <a:rPr lang="en-US" sz="3200" dirty="0"/>
              <a:t> Function</a:t>
            </a:r>
            <a:r>
              <a:rPr lang="th-TH" sz="3200" dirty="0"/>
              <a:t> คล้ายกับการใช้สูตรคำนวนทางคณิตศาสตร์ โดยมีรูปแบบการใช้งานคือ</a:t>
            </a:r>
            <a:endParaRPr lang="en-US" sz="3200" dirty="0"/>
          </a:p>
          <a:p>
            <a:pPr marL="109728" indent="0" algn="ctr">
              <a:buNone/>
            </a:pPr>
            <a:r>
              <a:rPr lang="en-US" sz="4800" b="1" dirty="0"/>
              <a:t>= </a:t>
            </a:r>
            <a:r>
              <a:rPr lang="en-US" sz="4800" b="1" dirty="0">
                <a:solidFill>
                  <a:srgbClr val="C00000"/>
                </a:solidFill>
              </a:rPr>
              <a:t>function(</a:t>
            </a:r>
            <a:r>
              <a:rPr lang="en-US" sz="4800" b="1" dirty="0">
                <a:solidFill>
                  <a:srgbClr val="0000FF"/>
                </a:solidFill>
              </a:rPr>
              <a:t>argument1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0000FF"/>
                </a:solidFill>
              </a:rPr>
              <a:t>argument2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0000FF"/>
                </a:solidFill>
              </a:rPr>
              <a:t>...</a:t>
            </a:r>
            <a:r>
              <a:rPr lang="en-US" sz="4800" b="1" dirty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sz="3200" dirty="0">
                <a:solidFill>
                  <a:srgbClr val="000000"/>
                </a:solidFill>
              </a:rPr>
              <a:t>ตัวอย่างเช่น </a:t>
            </a:r>
            <a:r>
              <a:rPr lang="en-US" sz="3200" b="1" dirty="0">
                <a:solidFill>
                  <a:srgbClr val="000000"/>
                </a:solidFill>
              </a:rPr>
              <a:t>=SUM(A1:D10)</a:t>
            </a:r>
            <a:endParaRPr lang="th-TH" sz="32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th-TH" sz="3200" dirty="0">
                <a:solidFill>
                  <a:srgbClr val="000000"/>
                </a:solidFill>
              </a:rPr>
              <a:t>การใช้งานสามารถป้อน</a:t>
            </a:r>
            <a:r>
              <a:rPr lang="en-US" sz="3200" dirty="0">
                <a:solidFill>
                  <a:srgbClr val="000000"/>
                </a:solidFill>
              </a:rPr>
              <a:t> Function </a:t>
            </a:r>
            <a:r>
              <a:rPr lang="th-TH" sz="3200" dirty="0">
                <a:solidFill>
                  <a:srgbClr val="000000"/>
                </a:solidFill>
              </a:rPr>
              <a:t>ลงใน</a:t>
            </a:r>
            <a:r>
              <a:rPr lang="en-US" sz="3200" dirty="0">
                <a:solidFill>
                  <a:srgbClr val="000000"/>
                </a:solidFill>
              </a:rPr>
              <a:t> Formula Bar</a:t>
            </a:r>
            <a:r>
              <a:rPr lang="th-TH" sz="3200" dirty="0">
                <a:solidFill>
                  <a:srgbClr val="000000"/>
                </a:solidFill>
              </a:rPr>
              <a:t> เหมือนกับการป้อนสูตรคำนวน หรือใช้</a:t>
            </a:r>
            <a:r>
              <a:rPr lang="en-US" sz="3200" dirty="0">
                <a:solidFill>
                  <a:srgbClr val="000000"/>
                </a:solidFill>
              </a:rPr>
              <a:t> Function Wizard</a:t>
            </a:r>
            <a:r>
              <a:rPr lang="th-TH" sz="3200" dirty="0">
                <a:solidFill>
                  <a:srgbClr val="000000"/>
                </a:solidFill>
              </a:rPr>
              <a:t> ช่วย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94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Function</a:t>
            </a:r>
            <a:r>
              <a:rPr lang="th-TH" dirty="0"/>
              <a:t> ที่ใช้งานบ่อย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543829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Function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รูปแบบ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การใช้งาน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SUM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SUM(</a:t>
                      </a:r>
                      <a:r>
                        <a:rPr lang="th-TH" sz="2800" dirty="0"/>
                        <a:t>กลุ่ม</a:t>
                      </a:r>
                      <a:r>
                        <a:rPr lang="en-US" sz="2800" dirty="0"/>
                        <a:t> Cell)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ผลรวมจากกลุ่ม</a:t>
                      </a:r>
                      <a:r>
                        <a:rPr lang="en-US" sz="2800" baseline="0" dirty="0"/>
                        <a:t> Cell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AVERAGE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AVERAGE(</a:t>
                      </a:r>
                      <a:r>
                        <a:rPr lang="th-TH" sz="2800" dirty="0"/>
                        <a:t>กลุ่ม</a:t>
                      </a:r>
                      <a:r>
                        <a:rPr lang="en-US" sz="2800" dirty="0"/>
                        <a:t> Cell)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ค่าเฉลี่ยจากกลุ่ม</a:t>
                      </a:r>
                      <a:r>
                        <a:rPr lang="en-US" sz="2800" baseline="0" dirty="0"/>
                        <a:t> Cell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COUNT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COUNT(</a:t>
                      </a:r>
                      <a:r>
                        <a:rPr lang="th-TH" sz="2800" dirty="0"/>
                        <a:t>กลุ่ม</a:t>
                      </a:r>
                      <a:r>
                        <a:rPr lang="en-US" sz="2800" dirty="0"/>
                        <a:t> Cell)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นับจำนวน</a:t>
                      </a:r>
                      <a:r>
                        <a:rPr lang="en-US" sz="2800" baseline="0" dirty="0"/>
                        <a:t> Cell</a:t>
                      </a:r>
                      <a:r>
                        <a:rPr lang="th-TH" sz="2800" baseline="0" dirty="0"/>
                        <a:t> จากกลุ่ม </a:t>
                      </a:r>
                      <a:r>
                        <a:rPr lang="en-US" sz="2800" baseline="0" dirty="0"/>
                        <a:t>Cell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MAX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MAX(</a:t>
                      </a:r>
                      <a:r>
                        <a:rPr lang="th-TH" sz="2800" dirty="0"/>
                        <a:t>กลุ่ม</a:t>
                      </a:r>
                      <a:r>
                        <a:rPr lang="en-US" sz="2800" dirty="0"/>
                        <a:t> Cell)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ค่าสูงสุดจากกลุ่ม</a:t>
                      </a:r>
                      <a:r>
                        <a:rPr lang="th-TH" sz="2800" baseline="0" dirty="0"/>
                        <a:t> </a:t>
                      </a:r>
                      <a:r>
                        <a:rPr lang="en-US" sz="2800" baseline="0" dirty="0"/>
                        <a:t>Cell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MIN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MIN(</a:t>
                      </a:r>
                      <a:r>
                        <a:rPr lang="th-TH" sz="2800" dirty="0"/>
                        <a:t>กลุ่ม</a:t>
                      </a:r>
                      <a:r>
                        <a:rPr lang="en-US" sz="2800" dirty="0"/>
                        <a:t> Cell)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ค่าต่ำสุดจากกลุ่ม </a:t>
                      </a:r>
                      <a:r>
                        <a:rPr lang="en-US" sz="2800" dirty="0"/>
                        <a:t>Cell</a:t>
                      </a:r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BAHTTEXT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BAHTTEXT(Cell</a:t>
                      </a:r>
                      <a:r>
                        <a:rPr lang="en-US" sz="2800" baseline="0" dirty="0"/>
                        <a:t> </a:t>
                      </a:r>
                      <a:r>
                        <a:rPr lang="th-TH" sz="2800" baseline="0" dirty="0"/>
                        <a:t>ตัวเลข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เปลี่ยนตัวเลขจาก</a:t>
                      </a:r>
                      <a:r>
                        <a:rPr lang="en-US" sz="2800" baseline="0" dirty="0"/>
                        <a:t> Cell </a:t>
                      </a:r>
                      <a:r>
                        <a:rPr lang="th-TH" sz="2800" baseline="0" dirty="0"/>
                        <a:t>เป็นตัวอักษรแสดงจำนวนเงินบาทไทย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หน้าตาของ</a:t>
            </a:r>
            <a:r>
              <a:rPr lang="en-US" dirty="0"/>
              <a:t> Microsoft Excel 2010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สำหรับ</a:t>
            </a:r>
            <a:r>
              <a:rPr lang="en-US" dirty="0"/>
              <a:t> version 2010</a:t>
            </a:r>
            <a:r>
              <a:rPr lang="th-TH" dirty="0"/>
              <a:t> นั้นได้ปรับเปลี่ยนหน้าตาตาก </a:t>
            </a:r>
            <a:r>
              <a:rPr lang="en-US" dirty="0"/>
              <a:t>version</a:t>
            </a:r>
            <a:r>
              <a:rPr lang="th-TH" dirty="0"/>
              <a:t> </a:t>
            </a:r>
            <a:r>
              <a:rPr lang="en-US" dirty="0"/>
              <a:t>2007</a:t>
            </a:r>
            <a:r>
              <a:rPr lang="th-TH" dirty="0"/>
              <a:t> เพียงเล็กน้อย โดยเปลี่ยนปุ่ม</a:t>
            </a:r>
            <a:r>
              <a:rPr lang="en-US" dirty="0"/>
              <a:t> Office Button </a:t>
            </a:r>
            <a:r>
              <a:rPr lang="th-TH" dirty="0"/>
              <a:t>กลับเป็น </a:t>
            </a:r>
            <a:r>
              <a:rPr lang="en-US" dirty="0"/>
              <a:t>Menu File</a:t>
            </a:r>
            <a:r>
              <a:rPr lang="th-TH" dirty="0"/>
              <a:t> แต่ยังคงรูปแบบ</a:t>
            </a:r>
            <a:r>
              <a:rPr lang="en-US" dirty="0"/>
              <a:t> Ribbon</a:t>
            </a:r>
            <a:r>
              <a:rPr lang="th-TH" dirty="0"/>
              <a:t> ไว้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473273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143000" y="2819400"/>
            <a:ext cx="1828800" cy="9144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43000" y="4800600"/>
            <a:ext cx="18288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1832379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การหาผลรวมด้วย</a:t>
            </a:r>
            <a:r>
              <a:rPr lang="en-US" dirty="0"/>
              <a:t> AutoSum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54549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0" y="1589252"/>
            <a:ext cx="3151785" cy="343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689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การอ้างอิงแบบตรึงตำแหน่ง </a:t>
            </a:r>
            <a:r>
              <a:rPr lang="en-US" dirty="0"/>
              <a:t>Cell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จากคุณสมบัติ </a:t>
            </a:r>
            <a:r>
              <a:rPr lang="en-US" dirty="0"/>
              <a:t>AutoFill </a:t>
            </a:r>
            <a:r>
              <a:rPr lang="th-TH" dirty="0"/>
              <a:t>นั้นจะทำให้การคัดลอกสูตรมีการเปลี่ยนแปลงตำแหน่งของ</a:t>
            </a:r>
            <a:r>
              <a:rPr lang="en-US" dirty="0"/>
              <a:t> Cell</a:t>
            </a:r>
            <a:r>
              <a:rPr lang="th-TH" dirty="0"/>
              <a:t> ที่ใช้อ้างอิง เช่นจาก </a:t>
            </a:r>
            <a:r>
              <a:rPr lang="en-US" dirty="0"/>
              <a:t>b1 </a:t>
            </a:r>
            <a:r>
              <a:rPr lang="th-TH" dirty="0"/>
              <a:t>ไปเป็น</a:t>
            </a:r>
            <a:r>
              <a:rPr lang="en-US" dirty="0"/>
              <a:t> b2</a:t>
            </a:r>
            <a:r>
              <a:rPr lang="th-TH" dirty="0"/>
              <a:t> หรือ </a:t>
            </a:r>
            <a:r>
              <a:rPr lang="en-US" dirty="0"/>
              <a:t>b1</a:t>
            </a:r>
            <a:r>
              <a:rPr lang="th-TH" dirty="0"/>
              <a:t> ไปเป็น</a:t>
            </a:r>
            <a:r>
              <a:rPr lang="en-US" dirty="0"/>
              <a:t> c1 </a:t>
            </a:r>
            <a:r>
              <a:rPr lang="th-TH" dirty="0"/>
              <a:t>หากต้องการตรึงตำแหน่ง</a:t>
            </a:r>
            <a:r>
              <a:rPr lang="en-US" dirty="0"/>
              <a:t> Cell</a:t>
            </a:r>
            <a:r>
              <a:rPr lang="th-TH" dirty="0"/>
              <a:t> ที่ใช้อ้างอิงไม่ให้เปลี่ยนแปลงเวลาคัดลอกสูตรทำได้ดังนี้</a:t>
            </a:r>
          </a:p>
          <a:p>
            <a:pPr marL="109728" indent="0">
              <a:buNone/>
            </a:pPr>
            <a:r>
              <a:rPr lang="th-TH" dirty="0"/>
              <a:t>ให้ใช้เครื่องหมาย</a:t>
            </a:r>
            <a:r>
              <a:rPr lang="en-US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h-TH" dirty="0">
                <a:solidFill>
                  <a:srgbClr val="000000"/>
                </a:solidFill>
              </a:rPr>
              <a:t>ในการตรึง</a:t>
            </a:r>
            <a:r>
              <a:rPr lang="en-US" dirty="0">
                <a:solidFill>
                  <a:srgbClr val="000000"/>
                </a:solidFill>
              </a:rPr>
              <a:t> Column </a:t>
            </a:r>
            <a:r>
              <a:rPr lang="th-TH" dirty="0">
                <a:solidFill>
                  <a:srgbClr val="000000"/>
                </a:solidFill>
              </a:rPr>
              <a:t>หรือ </a:t>
            </a:r>
            <a:r>
              <a:rPr lang="en-US" dirty="0">
                <a:solidFill>
                  <a:srgbClr val="000000"/>
                </a:solidFill>
              </a:rPr>
              <a:t>Row </a:t>
            </a:r>
            <a:r>
              <a:rPr lang="th-TH" dirty="0">
                <a:solidFill>
                  <a:srgbClr val="000000"/>
                </a:solidFill>
              </a:rPr>
              <a:t>เช่น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th-TH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th-TH" dirty="0">
                <a:solidFill>
                  <a:srgbClr val="000000"/>
                </a:solidFill>
              </a:rPr>
              <a:t>จะเป็นการตรึงทั้ง </a:t>
            </a:r>
            <a:r>
              <a:rPr lang="en-US" dirty="0">
                <a:solidFill>
                  <a:srgbClr val="000000"/>
                </a:solidFill>
              </a:rPr>
              <a:t>Column(a)</a:t>
            </a:r>
            <a:r>
              <a:rPr lang="th-TH" dirty="0">
                <a:solidFill>
                  <a:srgbClr val="000000"/>
                </a:solidFill>
              </a:rPr>
              <a:t> และ </a:t>
            </a:r>
            <a:r>
              <a:rPr lang="en-US" dirty="0">
                <a:solidFill>
                  <a:srgbClr val="000000"/>
                </a:solidFill>
              </a:rPr>
              <a:t>Row(1)</a:t>
            </a:r>
          </a:p>
          <a:p>
            <a:r>
              <a:rPr lang="en-US" b="1" dirty="0">
                <a:solidFill>
                  <a:srgbClr val="00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th-TH" dirty="0">
                <a:solidFill>
                  <a:srgbClr val="000000"/>
                </a:solidFill>
              </a:rPr>
              <a:t>จะเป็นการตรึงเฉพาะ</a:t>
            </a:r>
            <a:r>
              <a:rPr lang="en-US" dirty="0">
                <a:solidFill>
                  <a:srgbClr val="000000"/>
                </a:solidFill>
              </a:rPr>
              <a:t> Row(6)</a:t>
            </a:r>
          </a:p>
          <a:p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000000"/>
                </a:solidFill>
              </a:rPr>
              <a:t>c3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th-TH" dirty="0">
                <a:solidFill>
                  <a:srgbClr val="000000"/>
                </a:solidFill>
              </a:rPr>
              <a:t>จะเป็นการตรึงเฉพาะ</a:t>
            </a:r>
            <a:r>
              <a:rPr lang="en-US" dirty="0">
                <a:solidFill>
                  <a:srgbClr val="000000"/>
                </a:solidFill>
              </a:rPr>
              <a:t> Column(c)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28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ข้อผิดพลาดต่างๆ ที่เกิดจากการคำนวน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54419"/>
              </p:ext>
            </p:extLst>
          </p:nvPr>
        </p:nvGraphicFramePr>
        <p:xfrm>
          <a:off x="809625" y="2222500"/>
          <a:ext cx="7524750" cy="363696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ข้อผิดพลาด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สาเหตุ</a:t>
                      </a:r>
                      <a:endParaRPr lang="en-US" sz="28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วิธีแก้ไข</a:t>
                      </a:r>
                      <a:endParaRPr lang="en-US" sz="28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####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ตัวเลขใน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Cell</a:t>
                      </a:r>
                      <a:r>
                        <a:rPr lang="th-TH" sz="2400" baseline="0" dirty="0"/>
                        <a:t> ยาวกว่าขนาด</a:t>
                      </a:r>
                      <a:r>
                        <a:rPr lang="en-US" sz="2400" baseline="0" dirty="0"/>
                        <a:t> Column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ขยายความกว้าง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Column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#VALUE!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ใช้สูตรผิดหลักไวยากรณ์เช่น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=a1+a2</a:t>
                      </a:r>
                      <a:r>
                        <a:rPr lang="th-TH" sz="2400" baseline="0" dirty="0"/>
                        <a:t> โดยที่ </a:t>
                      </a:r>
                      <a:r>
                        <a:rPr lang="en-US" sz="2400" baseline="0" dirty="0"/>
                        <a:t>a1</a:t>
                      </a:r>
                      <a:r>
                        <a:rPr lang="th-TH" sz="2400" baseline="0" dirty="0"/>
                        <a:t> หรือ </a:t>
                      </a:r>
                      <a:r>
                        <a:rPr lang="en-US" sz="2400" baseline="0" dirty="0"/>
                        <a:t>a2</a:t>
                      </a:r>
                      <a:r>
                        <a:rPr lang="th-TH" sz="2400" baseline="0" dirty="0"/>
                        <a:t> ไม่ใช่ตัวเลข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ตรวจสอบประเภทของข้อมูลใน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Cell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#NAME?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ในสูตรคำนวนมีส่วนข้อความที่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Excel</a:t>
                      </a:r>
                      <a:r>
                        <a:rPr lang="th-TH" sz="2400" baseline="0" dirty="0"/>
                        <a:t> ไม่รู้จัก เช่นพิมพ์</a:t>
                      </a:r>
                      <a:r>
                        <a:rPr lang="en-US" sz="2400" baseline="0" dirty="0"/>
                        <a:t> Function </a:t>
                      </a:r>
                      <a:r>
                        <a:rPr lang="th-TH" sz="2400" baseline="0" dirty="0"/>
                        <a:t>ผิดจาก </a:t>
                      </a:r>
                      <a:r>
                        <a:rPr lang="en-US" sz="2400" baseline="0" dirty="0"/>
                        <a:t>sum </a:t>
                      </a:r>
                      <a:r>
                        <a:rPr lang="th-TH" sz="2400" baseline="0" dirty="0"/>
                        <a:t>เป็น </a:t>
                      </a:r>
                      <a:r>
                        <a:rPr lang="en-US" sz="2400" baseline="0" dirty="0"/>
                        <a:t>som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ตรวจสอบชื่อ</a:t>
                      </a:r>
                      <a:r>
                        <a:rPr lang="th-TH" sz="2400" baseline="0" dirty="0"/>
                        <a:t> </a:t>
                      </a:r>
                      <a:r>
                        <a:rPr lang="en-US" sz="2400" baseline="0" dirty="0"/>
                        <a:t>Function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#REF!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ไม่พบตำแหน่ง</a:t>
                      </a:r>
                      <a:r>
                        <a:rPr lang="en-US" sz="2400" dirty="0"/>
                        <a:t> Cell</a:t>
                      </a:r>
                      <a:r>
                        <a:rPr lang="th-TH" sz="2400" dirty="0"/>
                        <a:t> ที่อ้างอิง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ตรวจสอบตำแหน่งที่อ้างอิง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#DIV/0!</a:t>
                      </a:r>
                    </a:p>
                  </a:txBody>
                  <a:tcPr marL="83608" marR="83608" anchor="ctr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นำ </a:t>
                      </a:r>
                      <a:r>
                        <a:rPr lang="en-US" sz="2400" dirty="0"/>
                        <a:t>0 </a:t>
                      </a:r>
                      <a:r>
                        <a:rPr lang="th-TH" sz="2400" dirty="0"/>
                        <a:t>มาเป็นตัวหาร</a:t>
                      </a:r>
                      <a:endParaRPr lang="en-US" sz="2400" dirty="0"/>
                    </a:p>
                  </a:txBody>
                  <a:tcPr marL="83608" marR="83608"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ตรวจสอบตัวหาร</a:t>
                      </a:r>
                      <a:endParaRPr lang="en-US" sz="2400" dirty="0"/>
                    </a:p>
                  </a:txBody>
                  <a:tcPr marL="83608" marR="836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67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</a:t>
            </a:r>
            <a:r>
              <a:rPr lang="en-US" dirty="0"/>
              <a:t> SUMIF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รูปแบบการใช้ </a:t>
            </a:r>
            <a:r>
              <a:rPr lang="en-US" dirty="0"/>
              <a:t>SUMIF</a:t>
            </a:r>
            <a:endParaRPr lang="th-TH" dirty="0"/>
          </a:p>
          <a:p>
            <a:pPr marL="109728" indent="0" algn="ctr">
              <a:buNone/>
            </a:pPr>
            <a:r>
              <a:rPr lang="en-US" sz="3600" dirty="0"/>
              <a:t>=</a:t>
            </a:r>
            <a:r>
              <a:rPr lang="en-US" sz="3600" dirty="0">
                <a:solidFill>
                  <a:srgbClr val="C00000"/>
                </a:solidFill>
              </a:rPr>
              <a:t>SUMIF( </a:t>
            </a:r>
            <a:r>
              <a:rPr lang="en-US" sz="3600" i="1" dirty="0">
                <a:solidFill>
                  <a:srgbClr val="0000FF"/>
                </a:solidFill>
              </a:rPr>
              <a:t>range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00FF"/>
                </a:solidFill>
              </a:rPr>
              <a:t>criteria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00FF"/>
                </a:solidFill>
              </a:rPr>
              <a:t>sum_range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/>
              <a:t>ตัวอย่างการใช้งาน</a:t>
            </a:r>
          </a:p>
          <a:p>
            <a:r>
              <a:rPr lang="th-TH" dirty="0"/>
              <a:t>ต้องการผลรวมของราคาสินค้ายี่ห้อใดยี่ห้อหนึ่งสามารถเขียนสูตรได้ดังนี้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SUMIF( </a:t>
            </a:r>
            <a:r>
              <a:rPr lang="th-TH" dirty="0">
                <a:solidFill>
                  <a:srgbClr val="0000FF"/>
                </a:solidFill>
              </a:rPr>
              <a:t>ช่วง</a:t>
            </a:r>
            <a:r>
              <a:rPr lang="en-US" dirty="0">
                <a:solidFill>
                  <a:srgbClr val="0000FF"/>
                </a:solidFill>
              </a:rPr>
              <a:t> Cell</a:t>
            </a:r>
            <a:r>
              <a:rPr lang="th-TH" dirty="0">
                <a:solidFill>
                  <a:srgbClr val="0000FF"/>
                </a:solidFill>
              </a:rPr>
              <a:t> ยี่ห้อสินค้า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ชื่อยี่ห้อ</a:t>
            </a:r>
            <a:r>
              <a:rPr lang="en-US" dirty="0">
                <a:solidFill>
                  <a:srgbClr val="0000FF"/>
                </a:solidFill>
              </a:rPr>
              <a:t>”</a:t>
            </a:r>
            <a:r>
              <a:rPr lang="en-US" dirty="0"/>
              <a:t>, </a:t>
            </a:r>
            <a:r>
              <a:rPr lang="th-TH" dirty="0">
                <a:solidFill>
                  <a:srgbClr val="0000FF"/>
                </a:solidFill>
              </a:rPr>
              <a:t>ช่วง</a:t>
            </a:r>
            <a:r>
              <a:rPr lang="en-US" dirty="0">
                <a:solidFill>
                  <a:srgbClr val="0000FF"/>
                </a:solidFill>
              </a:rPr>
              <a:t> Cell</a:t>
            </a:r>
            <a:r>
              <a:rPr lang="th-TH" dirty="0">
                <a:solidFill>
                  <a:srgbClr val="0000FF"/>
                </a:solidFill>
              </a:rPr>
              <a:t> ของราคาสินค้า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th-TH" dirty="0"/>
              <a:t>ต้องการผลรวมของราคาสินค้าที่มีราคามากกว่า</a:t>
            </a:r>
            <a:r>
              <a:rPr lang="en-US" dirty="0"/>
              <a:t> 10,000</a:t>
            </a:r>
            <a:r>
              <a:rPr lang="th-TH" dirty="0"/>
              <a:t> บาทสามารถเขียนสูตรได้ดังนี้</a:t>
            </a:r>
            <a:br>
              <a:rPr lang="th-TH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SUMIF( </a:t>
            </a:r>
            <a:r>
              <a:rPr lang="th-TH" dirty="0">
                <a:solidFill>
                  <a:srgbClr val="0000FF"/>
                </a:solidFill>
              </a:rPr>
              <a:t>ช่วง</a:t>
            </a:r>
            <a:r>
              <a:rPr lang="en-US" dirty="0">
                <a:solidFill>
                  <a:srgbClr val="0000FF"/>
                </a:solidFill>
              </a:rPr>
              <a:t> Cell</a:t>
            </a:r>
            <a:r>
              <a:rPr lang="th-TH" dirty="0">
                <a:solidFill>
                  <a:srgbClr val="0000FF"/>
                </a:solidFill>
              </a:rPr>
              <a:t> ของราคาสินค้า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“&gt;10000” 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8895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</a:t>
            </a:r>
            <a:r>
              <a:rPr lang="en-US" dirty="0"/>
              <a:t> COUNTIF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รูปแบบการใช้ </a:t>
            </a:r>
            <a:r>
              <a:rPr lang="en-US" dirty="0"/>
              <a:t>COUNTIF</a:t>
            </a:r>
            <a:endParaRPr lang="th-TH" dirty="0"/>
          </a:p>
          <a:p>
            <a:pPr marL="109728" indent="0" algn="ctr">
              <a:buNone/>
            </a:pPr>
            <a:r>
              <a:rPr lang="en-US" sz="3600" dirty="0"/>
              <a:t>=</a:t>
            </a:r>
            <a:r>
              <a:rPr lang="en-US" sz="3600" dirty="0">
                <a:solidFill>
                  <a:srgbClr val="C00000"/>
                </a:solidFill>
              </a:rPr>
              <a:t>COUNTIF( </a:t>
            </a:r>
            <a:r>
              <a:rPr lang="en-US" sz="3600" i="1" dirty="0">
                <a:solidFill>
                  <a:srgbClr val="0000FF"/>
                </a:solidFill>
              </a:rPr>
              <a:t>range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00FF"/>
                </a:solidFill>
              </a:rPr>
              <a:t>criteria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>
                <a:solidFill>
                  <a:srgbClr val="000000"/>
                </a:solidFill>
              </a:rPr>
              <a:t>การใช้งานคล้ายๆกับ </a:t>
            </a:r>
            <a:r>
              <a:rPr lang="en-US" dirty="0">
                <a:solidFill>
                  <a:srgbClr val="000000"/>
                </a:solidFill>
              </a:rPr>
              <a:t>SUMIF</a:t>
            </a:r>
            <a:r>
              <a:rPr lang="th-TH" dirty="0">
                <a:solidFill>
                  <a:srgbClr val="000000"/>
                </a:solidFill>
              </a:rPr>
              <a:t> แต่เป็นการนับจำนวนจึงไม่จำเป็นต้องมี </a:t>
            </a:r>
            <a:r>
              <a:rPr lang="en-US" dirty="0">
                <a:solidFill>
                  <a:srgbClr val="000000"/>
                </a:solidFill>
              </a:rPr>
              <a:t>argument sum_range </a:t>
            </a:r>
            <a:r>
              <a:rPr lang="th-TH" dirty="0">
                <a:solidFill>
                  <a:srgbClr val="000000"/>
                </a:solidFill>
              </a:rPr>
              <a:t>เช่น</a:t>
            </a:r>
          </a:p>
          <a:p>
            <a:r>
              <a:rPr lang="th-TH" dirty="0">
                <a:solidFill>
                  <a:srgbClr val="000000"/>
                </a:solidFill>
              </a:rPr>
              <a:t>ต้องการนับจำนวนของราคาสินค้ายี่ห้อใดยี่ห้อหนึ่งสามารถเขียนสูตรได้ดังนี้</a:t>
            </a:r>
            <a:br>
              <a:rPr lang="th-TH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C00000"/>
                </a:solidFill>
              </a:rPr>
              <a:t>COUNTIF( </a:t>
            </a:r>
            <a:r>
              <a:rPr lang="th-TH" dirty="0">
                <a:solidFill>
                  <a:srgbClr val="0000FF"/>
                </a:solidFill>
              </a:rPr>
              <a:t>ช่วง</a:t>
            </a:r>
            <a:r>
              <a:rPr lang="en-US" dirty="0">
                <a:solidFill>
                  <a:srgbClr val="0000FF"/>
                </a:solidFill>
              </a:rPr>
              <a:t> Cell</a:t>
            </a:r>
            <a:r>
              <a:rPr lang="th-TH" dirty="0">
                <a:solidFill>
                  <a:srgbClr val="0000FF"/>
                </a:solidFill>
              </a:rPr>
              <a:t> ยี่ห้อสินค้า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ชื่อยี่ห้อ</a:t>
            </a:r>
            <a:r>
              <a:rPr lang="en-US" dirty="0">
                <a:solidFill>
                  <a:srgbClr val="0000FF"/>
                </a:solidFill>
              </a:rPr>
              <a:t>” 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4277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การแปลงตัวอักษรภาษาอังกฤษพิมพ์ใหญ่</a:t>
            </a:r>
            <a:r>
              <a:rPr lang="en-US" dirty="0"/>
              <a:t>-</a:t>
            </a:r>
            <a:r>
              <a:rPr lang="th-TH" dirty="0"/>
              <a:t>เล็ก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UPPER()</a:t>
            </a:r>
            <a:br>
              <a:rPr lang="th-TH" sz="3600" dirty="0"/>
            </a:br>
            <a:r>
              <a:rPr lang="th-TH" sz="3600" dirty="0"/>
              <a:t>ใช้แปลง </a:t>
            </a:r>
            <a:r>
              <a:rPr lang="en-US" sz="3600" dirty="0"/>
              <a:t>Cell</a:t>
            </a:r>
            <a:r>
              <a:rPr lang="th-TH" sz="3600" dirty="0"/>
              <a:t> ข้อความตัวอักษรให้เป็นตัวพิมพ์ใหญ่</a:t>
            </a:r>
          </a:p>
          <a:p>
            <a:r>
              <a:rPr lang="en-US" sz="3600" b="1" dirty="0"/>
              <a:t>LOWER()</a:t>
            </a:r>
            <a:br>
              <a:rPr lang="th-TH" sz="3600" dirty="0"/>
            </a:br>
            <a:r>
              <a:rPr lang="th-TH" sz="3600" dirty="0"/>
              <a:t>ใช้แปลง </a:t>
            </a:r>
            <a:r>
              <a:rPr lang="en-US" sz="3600" dirty="0"/>
              <a:t>Cell</a:t>
            </a:r>
            <a:r>
              <a:rPr lang="th-TH" sz="3600" dirty="0"/>
              <a:t> ข้อความตัวอักษรให้เป็นตัวพิมพ์เล็ก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5363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การใช้ฟังก์ชัน</a:t>
            </a:r>
            <a:r>
              <a:rPr lang="en-US" dirty="0"/>
              <a:t> IF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h-TH" dirty="0"/>
              <a:t>เป็น </a:t>
            </a:r>
            <a:r>
              <a:rPr lang="en-US" dirty="0"/>
              <a:t>Function </a:t>
            </a:r>
            <a:r>
              <a:rPr lang="th-TH" dirty="0"/>
              <a:t>ที่ตรวจสอบเงื่อนไขที่ตั้งไว้ว่า</a:t>
            </a:r>
            <a:r>
              <a:rPr lang="th-TH" b="1" dirty="0"/>
              <a:t>เป็นจริง</a:t>
            </a:r>
            <a:r>
              <a:rPr lang="en-US" b="1" dirty="0"/>
              <a:t>(true) </a:t>
            </a:r>
            <a:r>
              <a:rPr lang="th-TH" dirty="0"/>
              <a:t>หรือ</a:t>
            </a:r>
            <a:r>
              <a:rPr lang="th-TH" b="1" dirty="0"/>
              <a:t>เป็นเท็จ</a:t>
            </a:r>
            <a:r>
              <a:rPr lang="en-US" b="1" dirty="0"/>
              <a:t>(false)</a:t>
            </a:r>
            <a:r>
              <a:rPr lang="th-TH" dirty="0"/>
              <a:t> และสามารถกำหนดต่อไปได้ว่าถ้าเป็นจริงให้ดำเนินการอะไร ถ้าเป็นเท็จให้ดำเนินการอะไร</a:t>
            </a:r>
          </a:p>
          <a:p>
            <a:pPr marL="109728" indent="0">
              <a:buNone/>
            </a:pPr>
            <a:r>
              <a:rPr lang="th-TH" dirty="0"/>
              <a:t>รูปแบบการใช้ </a:t>
            </a:r>
            <a:r>
              <a:rPr lang="en-US" dirty="0"/>
              <a:t>IF</a:t>
            </a:r>
          </a:p>
          <a:p>
            <a:pPr marL="109728" indent="0" algn="ctr">
              <a:buNone/>
            </a:pPr>
            <a:r>
              <a:rPr lang="en-US" sz="3600" dirty="0"/>
              <a:t>=</a:t>
            </a:r>
            <a:r>
              <a:rPr lang="en-US" sz="3600" dirty="0">
                <a:solidFill>
                  <a:srgbClr val="C00000"/>
                </a:solidFill>
              </a:rPr>
              <a:t>IF(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00FF"/>
                </a:solidFill>
              </a:rPr>
              <a:t>logical_test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00FF"/>
                </a:solidFill>
              </a:rPr>
              <a:t>value_if_true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00FF"/>
                </a:solidFill>
              </a:rPr>
              <a:t>value_if_false </a:t>
            </a:r>
            <a:r>
              <a:rPr lang="en-US" sz="3600" dirty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/>
              <a:t>ตัวอย่างการใช้งาน</a:t>
            </a:r>
          </a:p>
          <a:p>
            <a:r>
              <a:rPr lang="th-TH" dirty="0"/>
              <a:t>ถ้านักศึกษาได้คะแนนรวมมากกว่าเท่ากับ</a:t>
            </a:r>
            <a:r>
              <a:rPr lang="en-US" dirty="0"/>
              <a:t> 50 </a:t>
            </a:r>
            <a:r>
              <a:rPr lang="th-TH" dirty="0"/>
              <a:t>ถือว่าผ่าน</a:t>
            </a:r>
            <a:r>
              <a:rPr lang="en-US" dirty="0"/>
              <a:t> </a:t>
            </a:r>
            <a:r>
              <a:rPr lang="th-TH" dirty="0"/>
              <a:t>ถ้าน้อยกว่า</a:t>
            </a:r>
            <a:r>
              <a:rPr lang="en-US" dirty="0"/>
              <a:t> 50</a:t>
            </a:r>
            <a:r>
              <a:rPr lang="th-TH" dirty="0"/>
              <a:t> เท่ากับไม่ผ่าน</a:t>
            </a:r>
            <a:br>
              <a:rPr lang="th-TH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IF(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cell</a:t>
            </a:r>
            <a:r>
              <a:rPr lang="th-TH" dirty="0">
                <a:solidFill>
                  <a:srgbClr val="0000FF"/>
                </a:solidFill>
              </a:rPr>
              <a:t> คะแนนรวม</a:t>
            </a:r>
            <a:r>
              <a:rPr lang="en-US" dirty="0">
                <a:solidFill>
                  <a:srgbClr val="0000FF"/>
                </a:solidFill>
              </a:rPr>
              <a:t>&gt;=50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ผ่าน</a:t>
            </a:r>
            <a:r>
              <a:rPr lang="en-US" dirty="0">
                <a:solidFill>
                  <a:srgbClr val="0000FF"/>
                </a:solidFill>
              </a:rPr>
              <a:t>”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ไม่ผ่าน</a:t>
            </a:r>
            <a:r>
              <a:rPr lang="en-US" dirty="0">
                <a:solidFill>
                  <a:srgbClr val="0000FF"/>
                </a:solidFill>
              </a:rPr>
              <a:t>”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  <a:p>
            <a:r>
              <a:rPr lang="th-TH" dirty="0">
                <a:solidFill>
                  <a:srgbClr val="000000"/>
                </a:solidFill>
              </a:rPr>
              <a:t>ถ้ามีเงื่อนไขมากกว่า</a:t>
            </a:r>
            <a:r>
              <a:rPr lang="en-US" dirty="0">
                <a:solidFill>
                  <a:srgbClr val="000000"/>
                </a:solidFill>
              </a:rPr>
              <a:t> 2</a:t>
            </a:r>
            <a:r>
              <a:rPr lang="th-TH" dirty="0">
                <a:solidFill>
                  <a:srgbClr val="000000"/>
                </a:solidFill>
              </a:rPr>
              <a:t> สามารถใช้</a:t>
            </a:r>
            <a:r>
              <a:rPr lang="en-US" dirty="0">
                <a:solidFill>
                  <a:srgbClr val="000000"/>
                </a:solidFill>
              </a:rPr>
              <a:t> IF</a:t>
            </a:r>
            <a:r>
              <a:rPr lang="th-TH" dirty="0">
                <a:solidFill>
                  <a:srgbClr val="000000"/>
                </a:solidFill>
              </a:rPr>
              <a:t> ซ้อนกันได้เช่น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C00000"/>
                </a:solidFill>
              </a:rPr>
              <a:t>IF(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logical_test1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IF(</a:t>
            </a:r>
            <a:r>
              <a:rPr lang="en-US" dirty="0">
                <a:solidFill>
                  <a:srgbClr val="0000FF"/>
                </a:solidFill>
              </a:rPr>
              <a:t>logical_test2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“A”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“B”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“C”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5860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ฟังก์ชันการค้นหาและอ้างอิง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VLOOKUP</a:t>
            </a:r>
            <a:r>
              <a:rPr lang="en-US" dirty="0"/>
              <a:t> </a:t>
            </a:r>
            <a:r>
              <a:rPr lang="th-TH" dirty="0"/>
              <a:t>เป็นฟังก์ชันที่ใช้ค้นหาค่าจาก</a:t>
            </a:r>
            <a:r>
              <a:rPr lang="en-US" dirty="0"/>
              <a:t> Column </a:t>
            </a:r>
            <a:r>
              <a:rPr lang="th-TH" dirty="0"/>
              <a:t>แรกของตารางช่วง </a:t>
            </a:r>
            <a:r>
              <a:rPr lang="en-US" dirty="0"/>
              <a:t>cell </a:t>
            </a:r>
            <a:r>
              <a:rPr lang="th-TH" dirty="0"/>
              <a:t>ที่เลือก ที่มีค่าเดียวกันหรือใกล้เคียง</a:t>
            </a:r>
            <a:br>
              <a:rPr lang="th-TH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VLOOKUP(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lookup_value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table_array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col_index_num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range_lookup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  <a:p>
            <a:r>
              <a:rPr lang="en-US" b="1" dirty="0"/>
              <a:t>HLOOKUP</a:t>
            </a:r>
            <a:r>
              <a:rPr lang="en-US" dirty="0"/>
              <a:t> </a:t>
            </a:r>
            <a:r>
              <a:rPr lang="th-TH" dirty="0"/>
              <a:t>เป็นฟังก์ชันที่ใช้ค้นหาค่าจาก </a:t>
            </a:r>
            <a:r>
              <a:rPr lang="en-US" dirty="0"/>
              <a:t>Row</a:t>
            </a:r>
            <a:r>
              <a:rPr lang="th-TH" dirty="0"/>
              <a:t> แรกของตารางช่วง</a:t>
            </a:r>
            <a:r>
              <a:rPr lang="en-US" dirty="0"/>
              <a:t> Cell </a:t>
            </a:r>
            <a:r>
              <a:rPr lang="th-TH" dirty="0"/>
              <a:t>ที่เลือก ที่มีค่าเดียวกันหรือใกล้เคียง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HLOOKUP(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lookup_value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table_array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row_index_num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range_lookup 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598" y="4267200"/>
            <a:ext cx="8001001" cy="1295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/>
              <a:t>ถ้า </a:t>
            </a:r>
            <a:r>
              <a:rPr lang="en-US" sz="2400" b="1" dirty="0"/>
              <a:t>range_lookup </a:t>
            </a:r>
            <a:r>
              <a:rPr lang="th-TH" sz="2400" b="1" dirty="0"/>
              <a:t>เป็น </a:t>
            </a:r>
            <a:r>
              <a:rPr lang="en-US" sz="2400" b="1" dirty="0"/>
              <a:t>TRUE </a:t>
            </a:r>
            <a:r>
              <a:rPr lang="th-TH" sz="2400" b="1" dirty="0"/>
              <a:t>ค่าใน </a:t>
            </a:r>
            <a:r>
              <a:rPr lang="en-US" sz="2400" b="1" dirty="0"/>
              <a:t>Column </a:t>
            </a:r>
            <a:r>
              <a:rPr lang="th-TH" sz="2400" b="1" dirty="0"/>
              <a:t>หรือ </a:t>
            </a:r>
            <a:r>
              <a:rPr lang="en-US" sz="2400" b="1" dirty="0"/>
              <a:t>Row </a:t>
            </a:r>
            <a:r>
              <a:rPr lang="th-TH" sz="2400" b="1" dirty="0"/>
              <a:t>แรกของ </a:t>
            </a:r>
            <a:r>
              <a:rPr lang="en-US" sz="2400" b="1" dirty="0"/>
              <a:t>table_array </a:t>
            </a:r>
            <a:r>
              <a:rPr lang="th-TH" sz="2400" b="1" dirty="0"/>
              <a:t>จะต้องเรียงลำดับจากน้อยไปหามาก</a:t>
            </a:r>
          </a:p>
        </p:txBody>
      </p:sp>
    </p:spTree>
    <p:extLst>
      <p:ext uri="{BB962C8B-B14F-4D97-AF65-F5344CB8AC3E}">
        <p14:creationId xmlns:p14="http://schemas.microsoft.com/office/powerpoint/2010/main" val="3605348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ฟังก์ชันการค้นหาและอ้างอิง</a:t>
            </a:r>
            <a:r>
              <a:rPr lang="en-US" dirty="0"/>
              <a:t>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LOOKUP</a:t>
            </a:r>
            <a:r>
              <a:rPr lang="en-US" dirty="0"/>
              <a:t> </a:t>
            </a:r>
            <a:r>
              <a:rPr lang="th-TH" dirty="0"/>
              <a:t>เป็นฟังก์ชันที่ใช้ค้นหาและส่งคืนค่าจากช่วงของหนึ่ง </a:t>
            </a:r>
            <a:r>
              <a:rPr lang="en-US" dirty="0"/>
              <a:t>Column </a:t>
            </a:r>
            <a:r>
              <a:rPr lang="th-TH" dirty="0"/>
              <a:t>หรือหนึ่ง</a:t>
            </a:r>
            <a:r>
              <a:rPr lang="en-US" dirty="0"/>
              <a:t> Row </a:t>
            </a:r>
            <a:r>
              <a:rPr lang="th-TH" dirty="0"/>
              <a:t>หรือจาก</a:t>
            </a:r>
            <a:r>
              <a:rPr lang="en-US" dirty="0"/>
              <a:t> Array </a:t>
            </a:r>
            <a:r>
              <a:rPr lang="th-TH" dirty="0"/>
              <a:t>และสามารถใช้แทน </a:t>
            </a:r>
            <a:r>
              <a:rPr lang="en-US" dirty="0"/>
              <a:t>IF</a:t>
            </a:r>
            <a:r>
              <a:rPr lang="th-TH" dirty="0"/>
              <a:t> แบบหลายเงื่อนไข</a:t>
            </a:r>
            <a:r>
              <a:rPr lang="en-US" dirty="0"/>
              <a:t> </a:t>
            </a:r>
            <a:r>
              <a:rPr lang="th-TH" dirty="0"/>
              <a:t>รูปแบบการใช้งานดังนี้</a:t>
            </a:r>
          </a:p>
          <a:p>
            <a:pPr marL="393192" lvl="1" indent="0">
              <a:buNone/>
            </a:pPr>
            <a:r>
              <a:rPr lang="en-US" sz="2800" dirty="0"/>
              <a:t>=</a:t>
            </a:r>
            <a:r>
              <a:rPr lang="en-US" sz="2800" dirty="0">
                <a:solidFill>
                  <a:srgbClr val="C00000"/>
                </a:solidFill>
              </a:rPr>
              <a:t>LOOKUP(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lookup_value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0000FF"/>
                </a:solidFill>
              </a:rPr>
              <a:t>lookup_vector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0000FF"/>
                </a:solidFill>
              </a:rPr>
              <a:t>result_vector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pPr marL="393192" lvl="1" indent="0">
              <a:buNone/>
            </a:pPr>
            <a:r>
              <a:rPr lang="en-US" sz="2800" dirty="0"/>
              <a:t>=</a:t>
            </a:r>
            <a:r>
              <a:rPr lang="en-US" sz="2800" dirty="0">
                <a:solidFill>
                  <a:srgbClr val="C00000"/>
                </a:solidFill>
              </a:rPr>
              <a:t>LOOKUP(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lookup_value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array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  <a:endParaRPr lang="th-TH" sz="28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581400"/>
            <a:ext cx="7924800" cy="2590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th-TH" sz="2800" dirty="0"/>
              <a:t>ค่า</a:t>
            </a:r>
            <a:r>
              <a:rPr lang="en-US" sz="2800" dirty="0"/>
              <a:t> </a:t>
            </a:r>
            <a:r>
              <a:rPr lang="en-US" sz="2800" dirty="0" err="1"/>
              <a:t>lookup_vector</a:t>
            </a:r>
            <a:r>
              <a:rPr lang="th-TH" sz="2800" dirty="0"/>
              <a:t> หรือ </a:t>
            </a:r>
            <a:r>
              <a:rPr lang="en-US" sz="2800" dirty="0"/>
              <a:t>array</a:t>
            </a:r>
            <a:r>
              <a:rPr lang="th-TH" sz="2800" dirty="0"/>
              <a:t> จะต้องเรียงลำดับจากน้อยไปหามาก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th-TH" sz="2800" dirty="0"/>
              <a:t>การเขียน </a:t>
            </a:r>
            <a:r>
              <a:rPr lang="en-US" sz="2800" dirty="0"/>
              <a:t>value, array </a:t>
            </a:r>
            <a:r>
              <a:rPr lang="th-TH" sz="2800" dirty="0"/>
              <a:t>เขียนได้ดังนี้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/>
              <a:t>{ "a","b","c" }, { 1,2,3 }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/>
              <a:t>{</a:t>
            </a:r>
            <a:r>
              <a:rPr lang="th-TH" sz="2800" dirty="0"/>
              <a:t> </a:t>
            </a:r>
            <a:r>
              <a:rPr lang="pt-BR" sz="2800" dirty="0"/>
              <a:t>"a","b","c"</a:t>
            </a:r>
            <a:r>
              <a:rPr lang="th-TH" sz="2800" dirty="0"/>
              <a:t> </a:t>
            </a:r>
            <a:r>
              <a:rPr lang="pt-BR" sz="2800" dirty="0"/>
              <a:t>;</a:t>
            </a:r>
            <a:r>
              <a:rPr lang="th-TH" sz="2800" dirty="0"/>
              <a:t> </a:t>
            </a:r>
            <a:r>
              <a:rPr lang="pt-BR" sz="2800" dirty="0"/>
              <a:t>1,2,3</a:t>
            </a:r>
            <a:r>
              <a:rPr lang="th-TH" sz="2800" dirty="0"/>
              <a:t> </a:t>
            </a:r>
            <a:r>
              <a:rPr lang="pt-BR" sz="2800" dirty="0"/>
              <a:t>}</a:t>
            </a:r>
            <a:endParaRPr lang="th-TH" sz="2800" dirty="0"/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/>
              <a:t>{</a:t>
            </a:r>
            <a:r>
              <a:rPr lang="th-TH" sz="2800" dirty="0"/>
              <a:t> </a:t>
            </a:r>
            <a:r>
              <a:rPr lang="pt-BR" sz="2800" dirty="0"/>
              <a:t>"a",1;</a:t>
            </a:r>
            <a:r>
              <a:rPr lang="th-TH" sz="2800" dirty="0"/>
              <a:t> </a:t>
            </a:r>
            <a:r>
              <a:rPr lang="pt-BR" sz="2800" dirty="0"/>
              <a:t>"b",2;</a:t>
            </a:r>
            <a:r>
              <a:rPr lang="th-TH" sz="2800" dirty="0"/>
              <a:t> </a:t>
            </a:r>
            <a:r>
              <a:rPr lang="pt-BR" sz="2800" dirty="0"/>
              <a:t>"c",3</a:t>
            </a:r>
            <a:r>
              <a:rPr lang="th-TH" sz="2800" dirty="0"/>
              <a:t> </a:t>
            </a:r>
            <a:r>
              <a:rPr lang="pt-BR" sz="2800" dirty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777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ฟังก์ชันการค้นหาและอ้างอิง</a:t>
            </a:r>
            <a:r>
              <a:rPr lang="en-US" dirty="0"/>
              <a:t>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ตัวอย่างการใช้งาน</a:t>
            </a:r>
            <a:r>
              <a:rPr lang="en-US" dirty="0"/>
              <a:t> VLOOKUP, HLOOKUP </a:t>
            </a:r>
            <a:r>
              <a:rPr lang="th-TH" dirty="0"/>
              <a:t>และ</a:t>
            </a:r>
            <a:r>
              <a:rPr lang="en-US" dirty="0"/>
              <a:t> LOOKUP</a:t>
            </a:r>
            <a:endParaRPr lang="th-TH" dirty="0"/>
          </a:p>
          <a:p>
            <a:r>
              <a:rPr lang="th-TH" dirty="0"/>
              <a:t>ต้องการราคาของสินค้าเจาะจงรุ่น</a:t>
            </a:r>
            <a:br>
              <a:rPr lang="th-TH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VLOOKUP(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ชื่อรุ่น</a:t>
            </a:r>
            <a:r>
              <a:rPr lang="en-US" dirty="0">
                <a:solidFill>
                  <a:srgbClr val="0000FF"/>
                </a:solidFill>
              </a:rPr>
              <a:t>”</a:t>
            </a:r>
            <a:r>
              <a:rPr lang="en-US" dirty="0"/>
              <a:t>, </a:t>
            </a:r>
            <a:r>
              <a:rPr lang="th-TH" dirty="0">
                <a:solidFill>
                  <a:srgbClr val="0000FF"/>
                </a:solidFill>
              </a:rPr>
              <a:t>ช่วงตารางข้อมูล</a:t>
            </a:r>
            <a:r>
              <a:rPr lang="en-US" dirty="0"/>
              <a:t>, </a:t>
            </a:r>
            <a:r>
              <a:rPr lang="th-TH" dirty="0">
                <a:solidFill>
                  <a:srgbClr val="0000FF"/>
                </a:solidFill>
              </a:rPr>
              <a:t>ลำดับ</a:t>
            </a:r>
            <a:r>
              <a:rPr lang="en-US" dirty="0">
                <a:solidFill>
                  <a:srgbClr val="0000FF"/>
                </a:solidFill>
              </a:rPr>
              <a:t> Column</a:t>
            </a:r>
            <a:r>
              <a:rPr lang="th-TH" dirty="0">
                <a:solidFill>
                  <a:srgbClr val="0000FF"/>
                </a:solidFill>
              </a:rPr>
              <a:t> ของราคา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th-TH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th-TH" dirty="0"/>
              <a:t>ต้องการทราบเงินเดือนปี</a:t>
            </a:r>
            <a:r>
              <a:rPr lang="en-US" dirty="0"/>
              <a:t> 2553</a:t>
            </a:r>
            <a:r>
              <a:rPr lang="th-TH" dirty="0"/>
              <a:t> ของเจ้าหน้าที่คนหนึ่ง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HLOOKUP(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"</a:t>
            </a:r>
            <a:r>
              <a:rPr lang="th-TH" dirty="0">
                <a:solidFill>
                  <a:srgbClr val="0000FF"/>
                </a:solidFill>
              </a:rPr>
              <a:t>ปี 2553"</a:t>
            </a:r>
            <a:r>
              <a:rPr lang="th-TH" dirty="0"/>
              <a:t>,</a:t>
            </a:r>
            <a:r>
              <a:rPr lang="en-US" dirty="0"/>
              <a:t> </a:t>
            </a:r>
            <a:r>
              <a:rPr lang="th-TH" dirty="0">
                <a:solidFill>
                  <a:srgbClr val="0000FF"/>
                </a:solidFill>
              </a:rPr>
              <a:t>ช่วงตารางข้อมูล</a:t>
            </a:r>
            <a:r>
              <a:rPr lang="en-US" dirty="0"/>
              <a:t>, </a:t>
            </a:r>
            <a:r>
              <a:rPr lang="th-TH" dirty="0">
                <a:solidFill>
                  <a:srgbClr val="0000FF"/>
                </a:solidFill>
              </a:rPr>
              <a:t>ลำดับ</a:t>
            </a:r>
            <a:r>
              <a:rPr lang="en-US" dirty="0">
                <a:solidFill>
                  <a:srgbClr val="0000FF"/>
                </a:solidFill>
              </a:rPr>
              <a:t> Row</a:t>
            </a:r>
            <a:r>
              <a:rPr lang="th-TH" dirty="0">
                <a:solidFill>
                  <a:srgbClr val="0000FF"/>
                </a:solidFill>
              </a:rPr>
              <a:t> ของเจ้าหน้าที่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th-TH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  <a:p>
            <a:r>
              <a:rPr lang="th-TH" dirty="0"/>
              <a:t>ต้องการทราบเงินเดือนปี </a:t>
            </a:r>
            <a:r>
              <a:rPr lang="en-US" dirty="0"/>
              <a:t>2554</a:t>
            </a:r>
            <a:r>
              <a:rPr lang="th-TH" dirty="0"/>
              <a:t> ของเจ้าหน้าที่ที่มีรหัส</a:t>
            </a:r>
            <a:r>
              <a:rPr lang="en-US" dirty="0"/>
              <a:t> “s003”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LOOKUP(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“s003”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Column</a:t>
            </a:r>
            <a:r>
              <a:rPr lang="th-TH" dirty="0">
                <a:solidFill>
                  <a:srgbClr val="0000FF"/>
                </a:solidFill>
              </a:rPr>
              <a:t> รหัสเจ้าหน้าที่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Column</a:t>
            </a:r>
            <a:r>
              <a:rPr lang="th-TH" dirty="0">
                <a:solidFill>
                  <a:srgbClr val="0000FF"/>
                </a:solidFill>
              </a:rPr>
              <a:t> เงินเดือนปี </a:t>
            </a:r>
            <a:r>
              <a:rPr lang="en-US" dirty="0">
                <a:solidFill>
                  <a:srgbClr val="0000FF"/>
                </a:solidFill>
              </a:rPr>
              <a:t>2554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th-TH" dirty="0"/>
              <a:t>แสดงเกรด</a:t>
            </a:r>
            <a:r>
              <a:rPr lang="en-US" dirty="0"/>
              <a:t> A-F </a:t>
            </a:r>
            <a:r>
              <a:rPr lang="th-TH" dirty="0"/>
              <a:t>จากคะแนน </a:t>
            </a:r>
            <a:r>
              <a:rPr lang="en-US" dirty="0"/>
              <a:t>(</a:t>
            </a:r>
            <a:r>
              <a:rPr lang="th-TH" dirty="0"/>
              <a:t>ใช้แทน</a:t>
            </a:r>
            <a:r>
              <a:rPr lang="en-US" dirty="0"/>
              <a:t> IF</a:t>
            </a:r>
            <a:r>
              <a:rPr lang="th-TH" dirty="0"/>
              <a:t> แบบหลายเงื่อนไข</a:t>
            </a:r>
            <a:r>
              <a:rPr lang="en-US" dirty="0"/>
              <a:t>)</a:t>
            </a:r>
            <a:br>
              <a:rPr lang="th-TH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LOOKUP(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Cell</a:t>
            </a:r>
            <a:r>
              <a:rPr lang="th-TH" dirty="0">
                <a:solidFill>
                  <a:srgbClr val="0000FF"/>
                </a:solidFill>
              </a:rPr>
              <a:t> คะแนน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{0,60,70,80,90}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>
                <a:solidFill>
                  <a:srgbClr val="0000FF"/>
                </a:solidFill>
              </a:rPr>
              <a:t>{"F","D","C","B","A"}</a:t>
            </a:r>
            <a:r>
              <a:rPr lang="th-TH" dirty="0"/>
              <a:t> 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ส่วนประกอบของ </a:t>
            </a:r>
            <a:r>
              <a:rPr lang="en-US" dirty="0"/>
              <a:t>Microsoft Excel 2010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43" y="2222500"/>
            <a:ext cx="5458114" cy="3636963"/>
          </a:xfrm>
        </p:spPr>
      </p:pic>
      <p:sp>
        <p:nvSpPr>
          <p:cNvPr id="5" name="Rounded Rectangle 4"/>
          <p:cNvSpPr/>
          <p:nvPr/>
        </p:nvSpPr>
        <p:spPr>
          <a:xfrm>
            <a:off x="2667000" y="2133600"/>
            <a:ext cx="3733800" cy="457200"/>
          </a:xfrm>
          <a:prstGeom prst="roundRect">
            <a:avLst/>
          </a:prstGeom>
          <a:solidFill>
            <a:srgbClr val="00FF00">
              <a:alpha val="1490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Ribbon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10000" y="1219200"/>
            <a:ext cx="2209800" cy="381000"/>
          </a:xfrm>
          <a:prstGeom prst="wedgeRectCallout">
            <a:avLst>
              <a:gd name="adj1" fmla="val -21995"/>
              <a:gd name="adj2" fmla="val 98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Title Bar</a:t>
            </a:r>
          </a:p>
        </p:txBody>
      </p:sp>
      <p:sp>
        <p:nvSpPr>
          <p:cNvPr id="7" name="Pentagon 6"/>
          <p:cNvSpPr/>
          <p:nvPr/>
        </p:nvSpPr>
        <p:spPr>
          <a:xfrm>
            <a:off x="438434" y="1752600"/>
            <a:ext cx="1088124" cy="4572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Menu File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328951" y="1223181"/>
            <a:ext cx="1947649" cy="381000"/>
          </a:xfrm>
          <a:prstGeom prst="wedgeRectCallout">
            <a:avLst>
              <a:gd name="adj1" fmla="val -20833"/>
              <a:gd name="adj2" fmla="val 983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Quick Access Tool Bar</a:t>
            </a:r>
          </a:p>
        </p:txBody>
      </p:sp>
      <p:sp>
        <p:nvSpPr>
          <p:cNvPr id="9" name="Pentagon 8"/>
          <p:cNvSpPr/>
          <p:nvPr/>
        </p:nvSpPr>
        <p:spPr>
          <a:xfrm>
            <a:off x="438434" y="2514600"/>
            <a:ext cx="1088124" cy="381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Name Box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3099748" y="2705100"/>
            <a:ext cx="2514600" cy="53340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Formula Bar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97398" y="3657600"/>
            <a:ext cx="4073004" cy="1066800"/>
          </a:xfrm>
          <a:prstGeom prst="roundRect">
            <a:avLst/>
          </a:prstGeom>
          <a:solidFill>
            <a:srgbClr val="C0C0C0">
              <a:alpha val="2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Worksheet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828800" y="5181600"/>
            <a:ext cx="1270948" cy="304800"/>
          </a:xfrm>
          <a:prstGeom prst="wedgeRoundRectCallout">
            <a:avLst>
              <a:gd name="adj1" fmla="val -19759"/>
              <a:gd name="adj2" fmla="val 93844"/>
              <a:gd name="adj3" fmla="val 16667"/>
            </a:avLst>
          </a:prstGeom>
          <a:solidFill>
            <a:srgbClr val="6699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Sheet Tabs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246996" y="5181600"/>
            <a:ext cx="1167452" cy="381000"/>
          </a:xfrm>
          <a:prstGeom prst="wedgeRoundRectCallout">
            <a:avLst>
              <a:gd name="adj1" fmla="val 34111"/>
              <a:gd name="adj2" fmla="val 94739"/>
              <a:gd name="adj3" fmla="val 16667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View Buttons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0820" y="3025535"/>
            <a:ext cx="612934" cy="16988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400" dirty="0"/>
              <a:t>Scroll Bar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7620000" y="3874967"/>
            <a:ext cx="4008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0402" y="4191000"/>
            <a:ext cx="1450418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738582" y="5181600"/>
            <a:ext cx="1338618" cy="334370"/>
          </a:xfrm>
          <a:prstGeom prst="wedgeRoundRectCallout">
            <a:avLst>
              <a:gd name="adj1" fmla="val -20623"/>
              <a:gd name="adj2" fmla="val 99235"/>
              <a:gd name="adj3" fmla="val 16667"/>
            </a:avLst>
          </a:prstGeom>
          <a:solidFill>
            <a:srgbClr val="FFCCCC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Zoom Slider</a:t>
            </a:r>
          </a:p>
        </p:txBody>
      </p:sp>
      <p:sp>
        <p:nvSpPr>
          <p:cNvPr id="20" name="Pentagon 19"/>
          <p:cNvSpPr/>
          <p:nvPr/>
        </p:nvSpPr>
        <p:spPr>
          <a:xfrm>
            <a:off x="381000" y="5638800"/>
            <a:ext cx="1088124" cy="304800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Status Bar</a:t>
            </a:r>
          </a:p>
        </p:txBody>
      </p:sp>
    </p:spTree>
    <p:extLst>
      <p:ext uri="{BB962C8B-B14F-4D97-AF65-F5344CB8AC3E}">
        <p14:creationId xmlns:p14="http://schemas.microsoft.com/office/powerpoint/2010/main" val="2770432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การจัดรูปแบบแบบมีเงื่อนไข</a:t>
            </a:r>
            <a:r>
              <a:rPr lang="en-US" dirty="0"/>
              <a:t> Conditional Formatting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6081"/>
            <a:ext cx="4038600" cy="374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600200"/>
            <a:ext cx="2743201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79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การตกแต่งด้วย</a:t>
            </a:r>
            <a:r>
              <a:rPr lang="en-US" dirty="0"/>
              <a:t> Format as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31894" cy="4783708"/>
          </a:xfrm>
        </p:spPr>
      </p:pic>
    </p:spTree>
    <p:extLst>
      <p:ext uri="{BB962C8B-B14F-4D97-AF65-F5344CB8AC3E}">
        <p14:creationId xmlns:p14="http://schemas.microsoft.com/office/powerpoint/2010/main" val="3911894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การตกแต่งด้วย </a:t>
            </a:r>
            <a:r>
              <a:rPr lang="en-US" dirty="0"/>
              <a:t>Format as Table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เมื่อเปลี่ยนช่วง </a:t>
            </a:r>
            <a:r>
              <a:rPr lang="en-US" dirty="0"/>
              <a:t>Cell </a:t>
            </a:r>
            <a:r>
              <a:rPr lang="th-TH" dirty="0"/>
              <a:t>เป็นรูปแบบ</a:t>
            </a:r>
            <a:r>
              <a:rPr lang="en-US" dirty="0"/>
              <a:t> Table </a:t>
            </a:r>
            <a:r>
              <a:rPr lang="th-TH" dirty="0"/>
              <a:t>แล้วจะทำให้ได้รับคุณสมบัติพิเศษเช่น</a:t>
            </a:r>
          </a:p>
          <a:p>
            <a:r>
              <a:rPr lang="th-TH" dirty="0"/>
              <a:t>การเรียงลำดับ และการกรองข้อมูลสามารถทำได้สะดวก</a:t>
            </a:r>
          </a:p>
          <a:p>
            <a:r>
              <a:rPr lang="th-TH" dirty="0"/>
              <a:t>สามารถสร้าง </a:t>
            </a:r>
            <a:r>
              <a:rPr lang="en-US" dirty="0"/>
              <a:t>Row </a:t>
            </a:r>
            <a:r>
              <a:rPr lang="th-TH" dirty="0"/>
              <a:t>ผลรวม</a:t>
            </a:r>
            <a:r>
              <a:rPr lang="en-US" dirty="0"/>
              <a:t> (Total)</a:t>
            </a:r>
            <a:r>
              <a:rPr lang="th-TH" dirty="0"/>
              <a:t> อัตโนมัติโดยไม่ต้องใส่สูตรคำนวน</a:t>
            </a:r>
            <a:r>
              <a:rPr lang="en-US" dirty="0"/>
              <a:t> </a:t>
            </a:r>
            <a:r>
              <a:rPr lang="th-TH" dirty="0"/>
              <a:t>ซึ่งสามารถเลือกใช้ </a:t>
            </a:r>
            <a:r>
              <a:rPr lang="en-US" dirty="0"/>
              <a:t>Function</a:t>
            </a:r>
            <a:r>
              <a:rPr lang="th-TH" dirty="0"/>
              <a:t> การคำนวนต่างๆเพื่อหาผลรวม ค่าเฉลี่ย และอื่นๆได้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4" y="3429000"/>
            <a:ext cx="277215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05225"/>
            <a:ext cx="3733800" cy="282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063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การป้องกันข้อมูลแบบใส่รหัสผ่าน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99" y="2222500"/>
            <a:ext cx="4283002" cy="36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3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การป้องกันการเขียนข้อมูลบน</a:t>
            </a:r>
            <a:r>
              <a:rPr lang="en-US" dirty="0"/>
              <a:t>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3709"/>
            <a:ext cx="3962400" cy="364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42" y="1573471"/>
            <a:ext cx="3681358" cy="414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505200" y="2057400"/>
            <a:ext cx="1531453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78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การนำเข้าข้อมูลจากภายนอก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200" dirty="0"/>
              <a:t>Microsoft Excel 2010 </a:t>
            </a:r>
            <a:r>
              <a:rPr lang="th-TH" sz="3200" dirty="0"/>
              <a:t>สามารถนำเข้าข้อมูลจากภายนอกได้หลายรูปแบบด้วยกันเช่น</a:t>
            </a:r>
          </a:p>
          <a:p>
            <a:r>
              <a:rPr lang="en-US" sz="3200" dirty="0"/>
              <a:t>Microsoft Access</a:t>
            </a:r>
          </a:p>
          <a:p>
            <a:r>
              <a:rPr lang="en-US" sz="3200" dirty="0"/>
              <a:t>Website</a:t>
            </a:r>
          </a:p>
          <a:p>
            <a:r>
              <a:rPr lang="en-US" sz="3200" dirty="0"/>
              <a:t>From Text (txt, </a:t>
            </a:r>
            <a:r>
              <a:rPr lang="en-US" sz="3200" dirty="0" err="1"/>
              <a:t>csv</a:t>
            </a:r>
            <a:r>
              <a:rPr lang="en-US" sz="3200" dirty="0"/>
              <a:t>)</a:t>
            </a:r>
            <a:endParaRPr lang="th-TH" sz="3200" dirty="0"/>
          </a:p>
          <a:p>
            <a:r>
              <a:rPr lang="en-US" sz="32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956784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การรวมข้อมูล</a:t>
            </a:r>
            <a:r>
              <a:rPr lang="en-US" dirty="0"/>
              <a:t> Consolidate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เป็นการนำข้อมูลจาก </a:t>
            </a:r>
            <a:r>
              <a:rPr lang="en-US" dirty="0"/>
              <a:t>Sheet </a:t>
            </a:r>
            <a:r>
              <a:rPr lang="th-TH" dirty="0"/>
              <a:t>อื่นเข้ามาคำนวน หรืออาจจะสร้าง </a:t>
            </a:r>
            <a:r>
              <a:rPr lang="en-US" dirty="0"/>
              <a:t>worksheet </a:t>
            </a:r>
            <a:r>
              <a:rPr lang="th-TH" dirty="0"/>
              <a:t>หนึ่งที่นำข้อมูลจากหลายๆ </a:t>
            </a:r>
            <a:r>
              <a:rPr lang="en-US" dirty="0"/>
              <a:t>sheet</a:t>
            </a:r>
            <a:r>
              <a:rPr lang="th-TH" dirty="0"/>
              <a:t> เพื่อมาหาผลรวม</a:t>
            </a:r>
          </a:p>
          <a:p>
            <a:pPr marL="109728" indent="0">
              <a:buNone/>
            </a:pPr>
            <a:r>
              <a:rPr lang="th-TH" dirty="0"/>
              <a:t>สามารถใช้</a:t>
            </a:r>
            <a:r>
              <a:rPr lang="en-US" dirty="0"/>
              <a:t> Consolidate Wizard</a:t>
            </a:r>
            <a:r>
              <a:rPr lang="th-TH" dirty="0"/>
              <a:t> ช่วย หรือป้อนสูตรเพื่ออ้างอิง </a:t>
            </a:r>
            <a:r>
              <a:rPr lang="en-US" dirty="0"/>
              <a:t>Cell</a:t>
            </a:r>
            <a:r>
              <a:rPr lang="th-TH" dirty="0"/>
              <a:t> จาก </a:t>
            </a:r>
            <a:r>
              <a:rPr lang="en-US" dirty="0"/>
              <a:t>sheet </a:t>
            </a:r>
            <a:r>
              <a:rPr lang="th-TH" dirty="0"/>
              <a:t>อื่นด้วยตนเอง เช่น </a:t>
            </a:r>
            <a:r>
              <a:rPr lang="en-US" b="1" dirty="0"/>
              <a:t>=SUM(</a:t>
            </a:r>
            <a:r>
              <a:rPr lang="en-US" b="1" dirty="0">
                <a:solidFill>
                  <a:srgbClr val="FF0000"/>
                </a:solidFill>
              </a:rPr>
              <a:t>‘sheet1’!</a:t>
            </a:r>
            <a:r>
              <a:rPr lang="en-US" b="1" dirty="0"/>
              <a:t>a1:a7)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8" y="3505200"/>
            <a:ext cx="3297072" cy="293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556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การตรึง </a:t>
            </a:r>
            <a:r>
              <a:rPr lang="en-US" dirty="0"/>
              <a:t>Worksheet (Freeze)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5606"/>
            <a:ext cx="6045769" cy="350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91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32097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882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383261" cy="4884202"/>
          </a:xfrm>
        </p:spPr>
      </p:pic>
    </p:spTree>
    <p:extLst>
      <p:ext uri="{BB962C8B-B14F-4D97-AF65-F5344CB8AC3E}">
        <p14:creationId xmlns:p14="http://schemas.microsoft.com/office/powerpoint/2010/main" val="115699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การจัดเก็บข้อมูลใน</a:t>
            </a:r>
            <a:r>
              <a:rPr lang="en-US" dirty="0"/>
              <a:t> Microsoft Excel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81335"/>
              </p:ext>
            </p:extLst>
          </p:nvPr>
        </p:nvGraphicFramePr>
        <p:xfrm>
          <a:off x="457200" y="1481138"/>
          <a:ext cx="82296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958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01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905000" y="1371600"/>
            <a:ext cx="2133600" cy="533400"/>
          </a:xfrm>
          <a:prstGeom prst="wedgeRoundRectCallout">
            <a:avLst>
              <a:gd name="adj1" fmla="val -33370"/>
              <a:gd name="adj2" fmla="val 13158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Report Filter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5334000"/>
            <a:ext cx="1981200" cy="685800"/>
          </a:xfrm>
          <a:prstGeom prst="wedgeRoundRectCallout">
            <a:avLst>
              <a:gd name="adj1" fmla="val 33495"/>
              <a:gd name="adj2" fmla="val -8973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Pivot Chart</a:t>
            </a:r>
          </a:p>
        </p:txBody>
      </p:sp>
    </p:spTree>
    <p:extLst>
      <p:ext uri="{BB962C8B-B14F-4D97-AF65-F5344CB8AC3E}">
        <p14:creationId xmlns:p14="http://schemas.microsoft.com/office/powerpoint/2010/main" val="3664695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การจัดเรียงข้อมูล</a:t>
            </a:r>
            <a:r>
              <a:rPr lang="en-US" dirty="0"/>
              <a:t> Sort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9544"/>
            <a:ext cx="2286001" cy="251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1899" r="1641" b="8781"/>
          <a:stretch/>
        </p:blipFill>
        <p:spPr>
          <a:xfrm>
            <a:off x="2590800" y="2743200"/>
            <a:ext cx="613011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085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การกรองข้อมูล </a:t>
            </a:r>
            <a:r>
              <a:rPr lang="en-US" dirty="0"/>
              <a:t>Filter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65880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2362200" y="4419600"/>
            <a:ext cx="3124200" cy="838200"/>
          </a:xfrm>
          <a:prstGeom prst="wedgeRoundRectCallout">
            <a:avLst>
              <a:gd name="adj1" fmla="val 67845"/>
              <a:gd name="adj2" fmla="val -5760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กรองข้อมูลจากค่าใน </a:t>
            </a:r>
            <a:r>
              <a:rPr lang="en-US" sz="32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3507151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การกรองข้อมูล </a:t>
            </a:r>
            <a:r>
              <a:rPr lang="en-US" dirty="0"/>
              <a:t>Filter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92601" cy="380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3249304" y="4267200"/>
            <a:ext cx="3227696" cy="990600"/>
          </a:xfrm>
          <a:prstGeom prst="wedgeRoundRectCallout">
            <a:avLst>
              <a:gd name="adj1" fmla="val -39091"/>
              <a:gd name="adj2" fmla="val -10007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กรองแบบระบุเงื่อนไข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3373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Filter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0004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425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การกรองข้อมูลที่ซ้ำกันออก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2391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339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การกรองข้อมูลตามพื้นสีและสีตัวอักษร </a:t>
            </a:r>
            <a:r>
              <a:rPr lang="en-US" dirty="0"/>
              <a:t>Filter by Color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7401" r="5857" b="11351"/>
          <a:stretch/>
        </p:blipFill>
        <p:spPr>
          <a:xfrm>
            <a:off x="533400" y="1483056"/>
            <a:ext cx="4531058" cy="278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7157" r="3172" b="20311"/>
          <a:stretch/>
        </p:blipFill>
        <p:spPr>
          <a:xfrm>
            <a:off x="4724400" y="3703092"/>
            <a:ext cx="3671248" cy="222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390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</a:t>
            </a:r>
            <a:r>
              <a:rPr lang="en-US" dirty="0"/>
              <a:t> Macro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เมื่อการจัดการกับ </a:t>
            </a:r>
            <a:r>
              <a:rPr lang="en-US" dirty="0"/>
              <a:t>Excel</a:t>
            </a:r>
            <a:r>
              <a:rPr lang="th-TH" dirty="0"/>
              <a:t> ที่มีการทำบ่อยๆ เช่นการจัดรูปแบบ ซึ่งอาจะจะมีหลายขั้นตอนตั้งแต่ปรับขนาด ความหนา และแก้สี สามารถนำขั้นตอนเหล่านี้มารวมเป็น </a:t>
            </a:r>
            <a:r>
              <a:rPr lang="en-US" dirty="0"/>
              <a:t>Macro </a:t>
            </a:r>
            <a:r>
              <a:rPr lang="th-TH" dirty="0"/>
              <a:t>คำสั่งเดียว</a:t>
            </a:r>
            <a:r>
              <a:rPr lang="en-US" dirty="0"/>
              <a:t> </a:t>
            </a:r>
            <a:r>
              <a:rPr lang="th-TH" dirty="0"/>
              <a:t>จะช่วยให้สะดวกรวดเร็วยิ่งขึ้น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Recording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Run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Assign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Absolute / Relative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Save / Delete Macro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3962400" cy="328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658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การใช้งานไฟล์ร่วมกัน </a:t>
            </a:r>
            <a:r>
              <a:rPr lang="en-US" dirty="0"/>
              <a:t>Shared Workbook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200" dirty="0"/>
              <a:t>การ </a:t>
            </a:r>
            <a:r>
              <a:rPr lang="en-US" sz="3200" dirty="0"/>
              <a:t>Shared Workbook </a:t>
            </a:r>
            <a:r>
              <a:rPr lang="th-TH" sz="3200" dirty="0"/>
              <a:t>เป็นการอนุญาติให้แก้ไขไฟล์เดียวได้ครั้งละมากกว่า </a:t>
            </a:r>
            <a:r>
              <a:rPr lang="en-US" sz="3200" dirty="0"/>
              <a:t>1 </a:t>
            </a:r>
            <a:r>
              <a:rPr lang="th-TH" sz="3200" dirty="0"/>
              <a:t>คน สามารถเก็บข้อมูลการเปลี่ยนแปลงย้อนหลังได้ แต่ก็มีข้อจำกัดหลายๆอย่างที่เกิดจากการทำงานร่วมกันในไฟล์เดียว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448050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512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การติดตามการแก้ไข </a:t>
            </a:r>
            <a:r>
              <a:rPr lang="en-US" dirty="0"/>
              <a:t>Tracking Changes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เมื่อมีการใช้งานไฟล์เดียวกันร่วมกันหลายคน เวลาพบปัญหาจะทำให้ยากในการตรวจสอบ </a:t>
            </a:r>
            <a:r>
              <a:rPr lang="en-US" dirty="0"/>
              <a:t>Excel</a:t>
            </a:r>
            <a:r>
              <a:rPr lang="th-TH" dirty="0"/>
              <a:t> จึงมีการติดตามการแก้ไข โดยสามารถระบุได้ว่ามีการแก้ไข เมื่อไหร่ โดยใคร และที่ไหน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7" y="2743200"/>
            <a:ext cx="518948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22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ส่วนประกอบของ</a:t>
            </a:r>
            <a:r>
              <a:rPr lang="en-US" dirty="0"/>
              <a:t> 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30" y="2222500"/>
            <a:ext cx="6797739" cy="363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581400" y="1295400"/>
            <a:ext cx="21336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Columns</a:t>
            </a:r>
            <a:endParaRPr lang="en-US" dirty="0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4648200" y="17526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1981200"/>
            <a:ext cx="670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19812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01000" y="19812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600200" y="40386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Rows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2514600"/>
            <a:ext cx="0" cy="297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1295400" y="4343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2514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" y="5486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2893325" y="2971800"/>
            <a:ext cx="1524000" cy="609600"/>
          </a:xfrm>
          <a:prstGeom prst="wedgeRectCallout">
            <a:avLst>
              <a:gd name="adj1" fmla="val -74564"/>
              <a:gd name="adj2" fmla="val -695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Active Cell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204380" y="4800600"/>
            <a:ext cx="2282019" cy="533400"/>
          </a:xfrm>
          <a:prstGeom prst="wedgeRectCallout">
            <a:avLst>
              <a:gd name="adj1" fmla="val -63821"/>
              <a:gd name="adj2" fmla="val 1121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 Worksheet Button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914400" y="1295400"/>
            <a:ext cx="1790700" cy="495300"/>
          </a:xfrm>
          <a:prstGeom prst="wedgeRectCallout">
            <a:avLst>
              <a:gd name="adj1" fmla="val -20833"/>
              <a:gd name="adj2" fmla="val 816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Name of Active Cell</a:t>
            </a:r>
          </a:p>
        </p:txBody>
      </p:sp>
    </p:spTree>
    <p:extLst>
      <p:ext uri="{BB962C8B-B14F-4D97-AF65-F5344CB8AC3E}">
        <p14:creationId xmlns:p14="http://schemas.microsoft.com/office/powerpoint/2010/main" val="4096615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การจัดการกับรูปภาพ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 Effect</a:t>
            </a:r>
          </a:p>
          <a:p>
            <a:r>
              <a:rPr lang="en-US" dirty="0"/>
              <a:t>Picture Styles</a:t>
            </a:r>
          </a:p>
          <a:p>
            <a:r>
              <a:rPr lang="en-US" dirty="0"/>
              <a:t>Shape Styles</a:t>
            </a:r>
          </a:p>
          <a:p>
            <a:r>
              <a:rPr lang="en-US" dirty="0"/>
              <a:t>Adjust</a:t>
            </a:r>
          </a:p>
          <a:p>
            <a:r>
              <a:rPr lang="en-US" dirty="0"/>
              <a:t>Size &amp; Crop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463722"/>
            <a:ext cx="4591050" cy="435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1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การสร้างกราฟ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2516981"/>
            <a:ext cx="50958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2391"/>
            <a:ext cx="4800600" cy="324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5867400" y="1552390"/>
            <a:ext cx="2667000" cy="886010"/>
          </a:xfrm>
          <a:prstGeom prst="wedgeRoundRectCallout">
            <a:avLst>
              <a:gd name="adj1" fmla="val -75139"/>
              <a:gd name="adj2" fmla="val 5352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Select Chart Type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67000" y="5105400"/>
            <a:ext cx="1524000" cy="609600"/>
          </a:xfrm>
          <a:prstGeom prst="wedgeRoundRectCallout">
            <a:avLst>
              <a:gd name="adj1" fmla="val 97213"/>
              <a:gd name="adj2" fmla="val -2506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00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การแทรกข้อคิดเห็น </a:t>
            </a:r>
            <a:r>
              <a:rPr lang="en-US" dirty="0"/>
              <a:t>(Comment)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2971800" cy="268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5516"/>
            <a:ext cx="3638041" cy="253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443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การสั่งพิมพ์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92" y="1143000"/>
            <a:ext cx="7065308" cy="4953000"/>
          </a:xfrm>
        </p:spPr>
      </p:pic>
    </p:spTree>
    <p:extLst>
      <p:ext uri="{BB962C8B-B14F-4D97-AF65-F5344CB8AC3E}">
        <p14:creationId xmlns:p14="http://schemas.microsoft.com/office/powerpoint/2010/main" val="18947235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การจำลองสถานการณ์สมมติ เพื่อทำการคำนวนผลลัพธ์ของสถานการณ์ต่างๆ เพื่อวิเคราะห์ผลที่แตกต่างกันในแต่ละสถานณ์การ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2514600" cy="19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438400"/>
            <a:ext cx="4562475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115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Seek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เครื่องมือใช้วิเคราะห์ว่าต้องมีค่าตัวแปรเท่าใดจึงจะได้เป้าหมายตามที่กำหนดไว้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6" y="2438400"/>
            <a:ext cx="7211564" cy="237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017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167" y="1600200"/>
            <a:ext cx="28360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</a:t>
            </a:r>
          </a:p>
        </p:txBody>
      </p:sp>
    </p:spTree>
    <p:extLst>
      <p:ext uri="{BB962C8B-B14F-4D97-AF65-F5344CB8AC3E}">
        <p14:creationId xmlns:p14="http://schemas.microsoft.com/office/powerpoint/2010/main" val="12937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เทคนิคการป้อนข้อมูล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 Complete </a:t>
            </a:r>
            <a:r>
              <a:rPr lang="th-TH" dirty="0"/>
              <a:t>ช่วยในการป้อนข้อมูลซ้ำๆกัน</a:t>
            </a:r>
            <a:endParaRPr lang="en-US" dirty="0"/>
          </a:p>
          <a:p>
            <a:r>
              <a:rPr lang="en-US" dirty="0"/>
              <a:t>Auto Fill</a:t>
            </a:r>
            <a:r>
              <a:rPr lang="th-TH" dirty="0"/>
              <a:t> ช่วยในการป้อนข้อมูลที่เป็นลำดับขั้น เช่น</a:t>
            </a:r>
            <a:r>
              <a:rPr lang="en-US" dirty="0"/>
              <a:t> </a:t>
            </a:r>
            <a:r>
              <a:rPr lang="th-TH" dirty="0"/>
              <a:t>ตัวเลข</a:t>
            </a:r>
            <a:r>
              <a:rPr lang="en-US" dirty="0"/>
              <a:t> </a:t>
            </a:r>
            <a:r>
              <a:rPr lang="th-TH" dirty="0"/>
              <a:t>หรือ เดือน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943601" y="3733800"/>
            <a:ext cx="685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การเลือกช่วงข้อมูล </a:t>
            </a:r>
            <a:r>
              <a:rPr lang="en-US" dirty="0"/>
              <a:t>(Select Cell)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/>
              <a:t>เลือก</a:t>
            </a:r>
            <a:r>
              <a:rPr lang="en-US" sz="3600" dirty="0"/>
              <a:t> Cell</a:t>
            </a:r>
            <a:r>
              <a:rPr lang="th-TH" sz="3600" dirty="0"/>
              <a:t> เดียว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เลือกกลุ่ม </a:t>
            </a:r>
            <a:r>
              <a:rPr lang="en-US" sz="3600" dirty="0"/>
              <a:t>Cell </a:t>
            </a:r>
            <a:r>
              <a:rPr lang="th-TH" sz="3600" dirty="0"/>
              <a:t>ที่อยู่ติดกัน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เลือกกลุ่ม </a:t>
            </a:r>
            <a:r>
              <a:rPr lang="en-US" sz="3600" dirty="0"/>
              <a:t>Cell </a:t>
            </a:r>
            <a:r>
              <a:rPr lang="th-TH" sz="3600" dirty="0"/>
              <a:t>ที่ไม่ติดกัน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เลือก</a:t>
            </a:r>
            <a:r>
              <a:rPr lang="en-US" sz="3600" dirty="0"/>
              <a:t> Cell </a:t>
            </a:r>
            <a:r>
              <a:rPr lang="th-TH" sz="3600" dirty="0"/>
              <a:t>ทั้งหมดใน</a:t>
            </a:r>
            <a:r>
              <a:rPr lang="en-US" sz="3600" dirty="0"/>
              <a:t> Column </a:t>
            </a:r>
            <a:r>
              <a:rPr lang="th-TH" sz="3600" dirty="0"/>
              <a:t>หรือ </a:t>
            </a:r>
            <a:r>
              <a:rPr lang="en-US" sz="3600" dirty="0"/>
              <a:t>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เลือก </a:t>
            </a:r>
            <a:r>
              <a:rPr lang="en-US" sz="3600" dirty="0"/>
              <a:t>Cell </a:t>
            </a:r>
            <a:r>
              <a:rPr lang="th-TH" sz="3600" dirty="0"/>
              <a:t>ทั้งหมดใน </a:t>
            </a:r>
            <a:r>
              <a:rPr lang="en-US" sz="3600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279204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 </a:t>
            </a:r>
            <a:r>
              <a:rPr lang="en-US" dirty="0"/>
              <a:t>Workbook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การเลือกใช้</a:t>
            </a:r>
            <a:r>
              <a:rPr lang="en-US" sz="3600" dirty="0"/>
              <a:t> Worksheet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การเปลี่ยนชื่อ</a:t>
            </a:r>
            <a:r>
              <a:rPr lang="en-US" sz="3600" dirty="0"/>
              <a:t> Worksheet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การเพิ่ม</a:t>
            </a:r>
            <a:r>
              <a:rPr lang="en-US" sz="3600" dirty="0"/>
              <a:t> Worksheet</a:t>
            </a:r>
            <a:endParaRPr lang="th-TH" sz="3600" dirty="0"/>
          </a:p>
          <a:p>
            <a:pPr marL="624078" indent="-514350">
              <a:buFont typeface="+mj-lt"/>
              <a:buAutoNum type="arabicPeriod"/>
            </a:pPr>
            <a:r>
              <a:rPr lang="th-TH" sz="3600" dirty="0"/>
              <a:t>การลบ </a:t>
            </a:r>
            <a:r>
              <a:rPr lang="en-US" sz="3600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2406988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1221</TotalTime>
  <Words>1971</Words>
  <Application>Microsoft Office PowerPoint</Application>
  <PresentationFormat>On-screen Show (4:3)</PresentationFormat>
  <Paragraphs>322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Century Gothic</vt:lpstr>
      <vt:lpstr>DilleniaUPC</vt:lpstr>
      <vt:lpstr>Trebuchet MS</vt:lpstr>
      <vt:lpstr>Wingdings 2</vt:lpstr>
      <vt:lpstr>Quotable</vt:lpstr>
      <vt:lpstr>Microsoft Office Excel 2010</vt:lpstr>
      <vt:lpstr>เกี่ยวกับ Microsoft Excel 2010</vt:lpstr>
      <vt:lpstr>หน้าตาของ Microsoft Excel 2010</vt:lpstr>
      <vt:lpstr>ส่วนประกอบของ Microsoft Excel 2010</vt:lpstr>
      <vt:lpstr>การจัดเก็บข้อมูลใน Microsoft Excel 2010</vt:lpstr>
      <vt:lpstr>ส่วนประกอบของ Worksheet</vt:lpstr>
      <vt:lpstr>เทคนิคการป้อนข้อมูล</vt:lpstr>
      <vt:lpstr>การเลือกช่วงข้อมูล (Select Cell)</vt:lpstr>
      <vt:lpstr>การจัดการ Workbook</vt:lpstr>
      <vt:lpstr>การจัดการ Worksheet</vt:lpstr>
      <vt:lpstr>มุมมองใน Microsoft Excel 2010</vt:lpstr>
      <vt:lpstr>การกำหนดรูปแบบการแสดงข้อมูล (Format Cell)</vt:lpstr>
      <vt:lpstr>การผสาน Cell (Merge Cell)</vt:lpstr>
      <vt:lpstr>กำหนดรูปแบบข้อความและตัวเลข (Font &amp; Number)</vt:lpstr>
      <vt:lpstr>การจัดวางตำแหน่งข้อมูลภายใน Cell (Alignment)</vt:lpstr>
      <vt:lpstr>การตกแต่ง Cell (Cell Styles)</vt:lpstr>
      <vt:lpstr>สรุปการตกแต่ง Cell (Format Cell)</vt:lpstr>
      <vt:lpstr>การตกแต่งตารางอัตโนมัติ (Format as Table)</vt:lpstr>
      <vt:lpstr>การคำนวนใน Microsoft Excel 2010</vt:lpstr>
      <vt:lpstr>กฎเกณฑ์เกี่ยวกับการคำนวน</vt:lpstr>
      <vt:lpstr>เครื่องหมายคำนวนทางคณิตศาสตร์ (Arithmetic Formula)</vt:lpstr>
      <vt:lpstr>ลำดับความสำคัญของเครื่องหมาย</vt:lpstr>
      <vt:lpstr>เครื่องหมายในการเชื่อมข้อความ (Text Formula)</vt:lpstr>
      <vt:lpstr>เครื่องหมายในการเปรียบเทียบ (Comparison Formula)</vt:lpstr>
      <vt:lpstr>เครื่องหมายในการอ้างอิง (Reference Formula)</vt:lpstr>
      <vt:lpstr>การป้อนสูตรคำนวน</vt:lpstr>
      <vt:lpstr>การคัดลอกสูตร (Paste Options &amp; Auto Fill)</vt:lpstr>
      <vt:lpstr>ฟังก์ชันการคำนวน (Function)</vt:lpstr>
      <vt:lpstr>ตัวอย่าง Function ที่ใช้งานบ่อย</vt:lpstr>
      <vt:lpstr>การหาผลรวมด้วย AutoSum</vt:lpstr>
      <vt:lpstr>การอ้างอิงแบบตรึงตำแหน่ง Cell</vt:lpstr>
      <vt:lpstr>ข้อผิดพลาดต่างๆ ที่เกิดจากการคำนวน</vt:lpstr>
      <vt:lpstr>การใช้ SUMIF</vt:lpstr>
      <vt:lpstr>การใช้ COUNTIF</vt:lpstr>
      <vt:lpstr>การแปลงตัวอักษรภาษาอังกฤษพิมพ์ใหญ่-เล็ก</vt:lpstr>
      <vt:lpstr>การใช้ฟังก์ชัน IF</vt:lpstr>
      <vt:lpstr>ฟังก์ชันการค้นหาและอ้างอิง</vt:lpstr>
      <vt:lpstr>ฟังก์ชันการค้นหาและอ้างอิง (ต่อ)</vt:lpstr>
      <vt:lpstr>ฟังก์ชันการค้นหาและอ้างอิง (ต่อ)</vt:lpstr>
      <vt:lpstr>การจัดรูปแบบแบบมีเงื่อนไข Conditional Formatting</vt:lpstr>
      <vt:lpstr>การตกแต่งด้วย Format as Table</vt:lpstr>
      <vt:lpstr>การตกแต่งด้วย Format as Table (ต่อ)</vt:lpstr>
      <vt:lpstr>การป้องกันข้อมูลแบบใส่รหัสผ่าน</vt:lpstr>
      <vt:lpstr>การป้องกันการเขียนข้อมูลบน Sheet</vt:lpstr>
      <vt:lpstr>การนำเข้าข้อมูลจากภายนอก</vt:lpstr>
      <vt:lpstr>การรวมข้อมูล Consolidate</vt:lpstr>
      <vt:lpstr>การตรึง Worksheet (Freeze)</vt:lpstr>
      <vt:lpstr>Data Validation</vt:lpstr>
      <vt:lpstr>Pivot Table</vt:lpstr>
      <vt:lpstr>Pivot Table (ต่อ)</vt:lpstr>
      <vt:lpstr>การจัดเรียงข้อมูล Sort</vt:lpstr>
      <vt:lpstr>การกรองข้อมูล Filter</vt:lpstr>
      <vt:lpstr>การกรองข้อมูล Filter (ต่อ)</vt:lpstr>
      <vt:lpstr>Advanced Filter</vt:lpstr>
      <vt:lpstr>การกรองข้อมูลที่ซ้ำกันออก</vt:lpstr>
      <vt:lpstr>การกรองข้อมูลตามพื้นสีและสีตัวอักษร Filter by Color</vt:lpstr>
      <vt:lpstr>การสร้าง Macro</vt:lpstr>
      <vt:lpstr>การใช้งานไฟล์ร่วมกัน Shared Workbook</vt:lpstr>
      <vt:lpstr>การติดตามการแก้ไข Tracking Changes</vt:lpstr>
      <vt:lpstr>การจัดการกับรูปภาพ</vt:lpstr>
      <vt:lpstr>การสร้างกราฟ</vt:lpstr>
      <vt:lpstr>การแทรกข้อคิดเห็น (Comment)</vt:lpstr>
      <vt:lpstr>การสั่งพิมพ์</vt:lpstr>
      <vt:lpstr>Scenarios</vt:lpstr>
      <vt:lpstr>Goal Seek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Excel 2010</dc:title>
  <dc:creator>SS</dc:creator>
  <cp:lastModifiedBy>Patthanapong Sudsawart</cp:lastModifiedBy>
  <cp:revision>98</cp:revision>
  <dcterms:created xsi:type="dcterms:W3CDTF">2011-04-23T04:20:41Z</dcterms:created>
  <dcterms:modified xsi:type="dcterms:W3CDTF">2018-04-22T10:21:20Z</dcterms:modified>
</cp:coreProperties>
</file>